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jpe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418" r="418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8458200" y="685800"/>
            <a:ext cx="1904695" cy="1904695"/>
          </a:xfrm>
          <a:prstGeom prst="ellipse">
            <a:avLst/>
          </a:prstGeom>
          <a:solidFill>
            <a:srgbClr val="64B4FF">
              <a:alpha val="15000"/>
            </a:srgbClr>
          </a:solidFill>
          <a:ln/>
        </p:spPr>
      </p:sp>
      <p:sp>
        <p:nvSpPr>
          <p:cNvPr id="5" name="Text 2"/>
          <p:cNvSpPr txBox="1"/>
          <p:nvPr/>
        </p:nvSpPr>
        <p:spPr>
          <a:xfrm>
            <a:off x="2980944" y="237744"/>
            <a:ext cx="6667805" cy="695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4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TO ARTEMIS</a:t>
            </a:r>
            <a:endParaRPr lang="en-US" sz="4500" dirty="0"/>
          </a:p>
        </p:txBody>
      </p:sp>
      <p:sp>
        <p:nvSpPr>
          <p:cNvPr id="6" name="Text 3"/>
          <p:cNvSpPr txBox="1"/>
          <p:nvPr/>
        </p:nvSpPr>
        <p:spPr>
          <a:xfrm>
            <a:off x="3343961" y="981151"/>
            <a:ext cx="5848502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SPACE NARRATIVE</a:t>
            </a:r>
            <a:endParaRPr lang="en-US" sz="3600" dirty="0"/>
          </a:p>
        </p:txBody>
      </p:sp>
      <p:sp>
        <p:nvSpPr>
          <p:cNvPr id="7" name="Text 4"/>
          <p:cNvSpPr txBox="1"/>
          <p:nvPr/>
        </p:nvSpPr>
        <p:spPr>
          <a:xfrm>
            <a:off x="2630729" y="1676095"/>
            <a:ext cx="7077456" cy="534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the first lunar footsteps to a sustainable return—how Apollo's legacy powers Artemis and the path to Mars.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44207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352044"/>
            <a:ext cx="3391510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Cultural Impact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457200" y="1028700"/>
            <a:ext cx="11277295" cy="9144"/>
          </a:xfrm>
          <a:prstGeom prst="rect">
            <a:avLst/>
          </a:prstGeom>
          <a:solidFill>
            <a:srgbClr val="8D99A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27780" b="27780"/>
          <a:stretch/>
        </p:blipFill>
        <p:spPr>
          <a:xfrm>
            <a:off x="457200" y="1266444"/>
            <a:ext cx="6038698" cy="209580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9949" b="9949"/>
          <a:stretch/>
        </p:blipFill>
        <p:spPr>
          <a:xfrm>
            <a:off x="2570378" y="3514954"/>
            <a:ext cx="3924605" cy="209580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57200" y="2927909"/>
            <a:ext cx="6038698" cy="437998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2570378" y="4969764"/>
            <a:ext cx="3924605" cy="647395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9" name="Text 5"/>
          <p:cNvSpPr txBox="1"/>
          <p:nvPr/>
        </p:nvSpPr>
        <p:spPr>
          <a:xfrm>
            <a:off x="571500" y="3051353"/>
            <a:ext cx="442752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Earthrise (Apollo 8) reshaped global environmental awareness</a:t>
            </a:r>
            <a:endParaRPr lang="en-US" sz="1000" dirty="0"/>
          </a:p>
        </p:txBody>
      </p:sp>
      <p:sp>
        <p:nvSpPr>
          <p:cNvPr id="10" name="Text 6"/>
          <p:cNvSpPr txBox="1"/>
          <p:nvPr/>
        </p:nvSpPr>
        <p:spPr>
          <a:xfrm>
            <a:off x="2684678" y="5094122"/>
            <a:ext cx="3065983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STEM inspiration: generations of scientists, engineers, and explorers</a:t>
            </a:r>
            <a:endParaRPr lang="en-US" sz="10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12347" r="12347" t="0" b="0"/>
          <a:stretch/>
        </p:blipFill>
        <p:spPr>
          <a:xfrm>
            <a:off x="457200" y="3514954"/>
            <a:ext cx="1962302" cy="2095805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457200" y="4969764"/>
            <a:ext cx="1962302" cy="647395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13" name="Text 8"/>
          <p:cNvSpPr txBox="1"/>
          <p:nvPr/>
        </p:nvSpPr>
        <p:spPr>
          <a:xfrm>
            <a:off x="571500" y="5094122"/>
            <a:ext cx="1789481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Iconic symbol of human exploration</a:t>
            </a:r>
            <a:endParaRPr lang="en-US" sz="1000" dirty="0"/>
          </a:p>
        </p:txBody>
      </p:sp>
      <p:sp>
        <p:nvSpPr>
          <p:cNvPr id="14" name="Text 9"/>
          <p:cNvSpPr txBox="1"/>
          <p:nvPr/>
        </p:nvSpPr>
        <p:spPr>
          <a:xfrm>
            <a:off x="6924751" y="5315407"/>
            <a:ext cx="4900270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44444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Shared global moments: live broadcasts, classroom lessons, public art and film</a:t>
            </a:r>
            <a:endParaRPr lang="en-US" sz="1100" dirty="0"/>
          </a:p>
        </p:txBody>
      </p:sp>
      <p:sp>
        <p:nvSpPr>
          <p:cNvPr id="15" name="Text 10"/>
          <p:cNvSpPr txBox="1"/>
          <p:nvPr/>
        </p:nvSpPr>
        <p:spPr>
          <a:xfrm>
            <a:off x="6924751" y="5825642"/>
            <a:ext cx="4614062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44444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expands representation: commitment to land the first woman and first person of color on the Moon</a:t>
            </a:r>
            <a:endParaRPr lang="en-US" sz="1100" dirty="0"/>
          </a:p>
        </p:txBody>
      </p:sp>
      <p:sp>
        <p:nvSpPr>
          <p:cNvPr id="16" name="Text 11"/>
          <p:cNvSpPr txBox="1"/>
          <p:nvPr/>
        </p:nvSpPr>
        <p:spPr>
          <a:xfrm>
            <a:off x="6924751" y="6335878"/>
            <a:ext cx="4433011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44444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Commercial era storytelling: new icons, new access, broader participation</a:t>
            </a:r>
            <a:endParaRPr lang="en-US" sz="1100" dirty="0"/>
          </a:p>
        </p:txBody>
      </p:sp>
      <p:sp>
        <p:nvSpPr>
          <p:cNvPr id="17" name="Shape 12"/>
          <p:cNvSpPr/>
          <p:nvPr/>
        </p:nvSpPr>
        <p:spPr>
          <a:xfrm>
            <a:off x="7360920" y="1266444"/>
            <a:ext cx="3810305" cy="3810305"/>
          </a:xfrm>
          <a:prstGeom prst="ellipse">
            <a:avLst/>
          </a:prstGeom>
          <a:solidFill>
            <a:srgbClr val="4682B4">
              <a:alpha val="10000"/>
            </a:srgbClr>
          </a:solidFill>
          <a:ln w="25400">
            <a:solidFill>
              <a:srgbClr val="4682B4">
                <a:alpha val="30000"/>
              </a:srgbClr>
            </a:solidFill>
            <a:prstDash val="solid"/>
          </a:ln>
        </p:spPr>
      </p:sp>
      <p:sp>
        <p:nvSpPr>
          <p:cNvPr id="18" name="Text 13"/>
          <p:cNvSpPr txBox="1"/>
          <p:nvPr/>
        </p:nvSpPr>
        <p:spPr>
          <a:xfrm>
            <a:off x="8243316" y="3095244"/>
            <a:ext cx="21342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Sustainable exploration via Artemis</a:t>
            </a:r>
            <a:endParaRPr lang="en-US" sz="900" dirty="0"/>
          </a:p>
        </p:txBody>
      </p:sp>
      <p:sp>
        <p:nvSpPr>
          <p:cNvPr id="19" name="Shape 14"/>
          <p:cNvSpPr/>
          <p:nvPr/>
        </p:nvSpPr>
        <p:spPr>
          <a:xfrm>
            <a:off x="7646213" y="1552651"/>
            <a:ext cx="3238805" cy="3238805"/>
          </a:xfrm>
          <a:prstGeom prst="ellipse">
            <a:avLst/>
          </a:prstGeom>
          <a:solidFill>
            <a:srgbClr val="ADD8E6">
              <a:alpha val="15000"/>
            </a:srgbClr>
          </a:solidFill>
          <a:ln w="12700">
            <a:solidFill>
              <a:srgbClr val="ADD8E6">
                <a:alpha val="40000"/>
              </a:srgbClr>
            </a:solidFill>
            <a:prstDash val="solid"/>
          </a:ln>
        </p:spPr>
      </p:sp>
      <p:sp>
        <p:nvSpPr>
          <p:cNvPr id="20" name="Text 15"/>
          <p:cNvSpPr txBox="1"/>
          <p:nvPr/>
        </p:nvSpPr>
        <p:spPr>
          <a:xfrm>
            <a:off x="8673998" y="3095244"/>
            <a:ext cx="12765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Policy &amp; cooperation</a:t>
            </a:r>
            <a:endParaRPr lang="en-US" sz="900" dirty="0"/>
          </a:p>
        </p:txBody>
      </p:sp>
      <p:sp>
        <p:nvSpPr>
          <p:cNvPr id="21" name="Shape 16"/>
          <p:cNvSpPr/>
          <p:nvPr/>
        </p:nvSpPr>
        <p:spPr>
          <a:xfrm>
            <a:off x="8027518" y="1933956"/>
            <a:ext cx="2476195" cy="2476195"/>
          </a:xfrm>
          <a:prstGeom prst="ellipse">
            <a:avLst/>
          </a:prstGeom>
          <a:solidFill>
            <a:srgbClr val="ADD8E6">
              <a:alpha val="10000"/>
            </a:srgbClr>
          </a:solidFill>
          <a:ln w="12700">
            <a:solidFill>
              <a:srgbClr val="ADD8E6">
                <a:alpha val="30000"/>
              </a:srgbClr>
            </a:solidFill>
            <a:prstDash val="solid"/>
          </a:ln>
        </p:spPr>
      </p:sp>
      <p:sp>
        <p:nvSpPr>
          <p:cNvPr id="22" name="Text 17"/>
          <p:cNvSpPr txBox="1"/>
          <p:nvPr/>
        </p:nvSpPr>
        <p:spPr>
          <a:xfrm>
            <a:off x="8608162" y="3095244"/>
            <a:ext cx="14100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 &amp; workforce</a:t>
            </a:r>
            <a:endParaRPr lang="en-US" sz="900" dirty="0"/>
          </a:p>
        </p:txBody>
      </p:sp>
      <p:sp>
        <p:nvSpPr>
          <p:cNvPr id="23" name="Shape 18"/>
          <p:cNvSpPr/>
          <p:nvPr/>
        </p:nvSpPr>
        <p:spPr>
          <a:xfrm>
            <a:off x="8408822" y="2314346"/>
            <a:ext cx="1714500" cy="1714500"/>
          </a:xfrm>
          <a:prstGeom prst="ellipse">
            <a:avLst/>
          </a:prstGeom>
          <a:solidFill>
            <a:srgbClr val="FFC400">
              <a:alpha val="10000"/>
            </a:srgbClr>
          </a:solidFill>
          <a:ln w="12700">
            <a:solidFill>
              <a:srgbClr val="FFC400">
                <a:alpha val="30000"/>
              </a:srgbClr>
            </a:solidFill>
            <a:prstDash val="solid"/>
          </a:ln>
        </p:spPr>
      </p:sp>
      <p:sp>
        <p:nvSpPr>
          <p:cNvPr id="24" name="Text 19"/>
          <p:cNvSpPr txBox="1"/>
          <p:nvPr/>
        </p:nvSpPr>
        <p:spPr>
          <a:xfrm>
            <a:off x="8769096" y="3095244"/>
            <a:ext cx="10863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Imagery &amp; media</a:t>
            </a:r>
            <a:endParaRPr lang="en-US" sz="900" dirty="0"/>
          </a:p>
        </p:txBody>
      </p:sp>
      <p:sp>
        <p:nvSpPr>
          <p:cNvPr id="25" name="Shape 20"/>
          <p:cNvSpPr/>
          <p:nvPr/>
        </p:nvSpPr>
        <p:spPr>
          <a:xfrm>
            <a:off x="8789213" y="2695651"/>
            <a:ext cx="952805" cy="952805"/>
          </a:xfrm>
          <a:prstGeom prst="ellipse">
            <a:avLst/>
          </a:prstGeom>
          <a:solidFill>
            <a:srgbClr val="FFC400">
              <a:alpha val="20000"/>
            </a:srgbClr>
          </a:solidFill>
          <a:ln w="25400">
            <a:solidFill>
              <a:srgbClr val="FFC400">
                <a:alpha val="50000"/>
              </a:srgbClr>
            </a:solidFill>
            <a:prstDash val="solid"/>
          </a:ln>
        </p:spPr>
      </p:sp>
      <p:sp>
        <p:nvSpPr>
          <p:cNvPr id="26" name="Text 21"/>
          <p:cNvSpPr txBox="1"/>
          <p:nvPr/>
        </p:nvSpPr>
        <p:spPr>
          <a:xfrm>
            <a:off x="8830361" y="3008376"/>
            <a:ext cx="96835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achievements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29599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352044"/>
            <a:ext cx="2724912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What's Next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457200" y="1028700"/>
            <a:ext cx="11277295" cy="9144"/>
          </a:xfrm>
          <a:prstGeom prst="rect">
            <a:avLst/>
          </a:prstGeom>
          <a:solidFill>
            <a:srgbClr val="8D99AE"/>
          </a:solidFill>
          <a:ln/>
        </p:spPr>
      </p:sp>
      <p:sp>
        <p:nvSpPr>
          <p:cNvPr id="5" name="Shape 3"/>
          <p:cNvSpPr/>
          <p:nvPr/>
        </p:nvSpPr>
        <p:spPr>
          <a:xfrm>
            <a:off x="457200" y="1266444"/>
            <a:ext cx="6590995" cy="5438851"/>
          </a:xfrm>
          <a:prstGeom prst="roundRect">
            <a:avLst>
              <a:gd name="adj" fmla="val 236"/>
            </a:avLst>
          </a:prstGeom>
          <a:solidFill>
            <a:srgbClr val="FFFFFF">
              <a:alpha val="80000"/>
            </a:srgbClr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09905" y="1419149"/>
            <a:ext cx="2095805" cy="5134356"/>
          </a:xfrm>
          <a:prstGeom prst="rect">
            <a:avLst/>
          </a:prstGeom>
          <a:solidFill>
            <a:srgbClr val="6495ED">
              <a:alpha val="1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09905" y="1800454"/>
            <a:ext cx="2095805" cy="9144"/>
          </a:xfrm>
          <a:prstGeom prst="rect">
            <a:avLst/>
          </a:prstGeom>
          <a:solidFill>
            <a:srgbClr val="000000">
              <a:alpha val="10000"/>
            </a:srgbClr>
          </a:solidFill>
          <a:ln/>
        </p:spPr>
      </p:sp>
      <p:sp>
        <p:nvSpPr>
          <p:cNvPr id="8" name="Text 6"/>
          <p:cNvSpPr txBox="1"/>
          <p:nvPr/>
        </p:nvSpPr>
        <p:spPr>
          <a:xfrm>
            <a:off x="996696" y="1514246"/>
            <a:ext cx="143835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Near Term (0–3y)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609905" y="1886407"/>
            <a:ext cx="2095805" cy="1886407"/>
          </a:xfrm>
          <a:prstGeom prst="roundRect">
            <a:avLst>
              <a:gd name="adj" fmla="val 146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609905" y="3877970"/>
            <a:ext cx="2095805" cy="743407"/>
          </a:xfrm>
          <a:prstGeom prst="roundRect">
            <a:avLst>
              <a:gd name="adj" fmla="val 946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609905" y="4730191"/>
            <a:ext cx="2095805" cy="743407"/>
          </a:xfrm>
          <a:prstGeom prst="roundRect">
            <a:avLst>
              <a:gd name="adj" fmla="val 946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609905" y="5582412"/>
            <a:ext cx="2095805" cy="743407"/>
          </a:xfrm>
          <a:prstGeom prst="roundRect">
            <a:avLst>
              <a:gd name="adj" fmla="val 946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13" name="Text 11"/>
          <p:cNvSpPr txBox="1"/>
          <p:nvPr/>
        </p:nvSpPr>
        <p:spPr>
          <a:xfrm>
            <a:off x="685800" y="1971446"/>
            <a:ext cx="71323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Missions</a:t>
            </a:r>
            <a:endParaRPr lang="en-US" sz="1000" dirty="0"/>
          </a:p>
        </p:txBody>
      </p:sp>
      <p:sp>
        <p:nvSpPr>
          <p:cNvPr id="14" name="Text 12"/>
          <p:cNvSpPr txBox="1"/>
          <p:nvPr/>
        </p:nvSpPr>
        <p:spPr>
          <a:xfrm>
            <a:off x="685800" y="3963924"/>
            <a:ext cx="72237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Gateway</a:t>
            </a:r>
            <a:endParaRPr lang="en-US" sz="1000" dirty="0"/>
          </a:p>
        </p:txBody>
      </p:sp>
      <p:sp>
        <p:nvSpPr>
          <p:cNvPr id="15" name="Text 13"/>
          <p:cNvSpPr txBox="1"/>
          <p:nvPr/>
        </p:nvSpPr>
        <p:spPr>
          <a:xfrm>
            <a:off x="685800" y="4816145"/>
            <a:ext cx="127467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Surface Systems</a:t>
            </a:r>
            <a:endParaRPr lang="en-US" sz="1000" dirty="0"/>
          </a:p>
        </p:txBody>
      </p:sp>
      <p:sp>
        <p:nvSpPr>
          <p:cNvPr id="16" name="Text 14"/>
          <p:cNvSpPr txBox="1"/>
          <p:nvPr/>
        </p:nvSpPr>
        <p:spPr>
          <a:xfrm>
            <a:off x="685800" y="5667451"/>
            <a:ext cx="117043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Science &amp; ISRU</a:t>
            </a:r>
            <a:endParaRPr lang="en-US" sz="1000" dirty="0"/>
          </a:p>
        </p:txBody>
      </p:sp>
      <p:sp>
        <p:nvSpPr>
          <p:cNvPr id="17" name="Text 15"/>
          <p:cNvSpPr txBox="1"/>
          <p:nvPr/>
        </p:nvSpPr>
        <p:spPr>
          <a:xfrm>
            <a:off x="685800" y="2215591"/>
            <a:ext cx="1835201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II crewed lunar flyby (NET 2025).</a:t>
            </a:r>
            <a:endParaRPr lang="en-US" sz="900" dirty="0"/>
          </a:p>
        </p:txBody>
      </p:sp>
      <p:sp>
        <p:nvSpPr>
          <p:cNvPr id="18" name="Text 16"/>
          <p:cNvSpPr txBox="1"/>
          <p:nvPr/>
        </p:nvSpPr>
        <p:spPr>
          <a:xfrm>
            <a:off x="685800" y="2556662"/>
            <a:ext cx="1891894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III lunar landing (NET 2026) using HLS.</a:t>
            </a:r>
            <a:endParaRPr lang="en-US" sz="900" dirty="0"/>
          </a:p>
        </p:txBody>
      </p:sp>
      <p:sp>
        <p:nvSpPr>
          <p:cNvPr id="19" name="Text 17"/>
          <p:cNvSpPr txBox="1"/>
          <p:nvPr/>
        </p:nvSpPr>
        <p:spPr>
          <a:xfrm>
            <a:off x="685800" y="2898648"/>
            <a:ext cx="1615745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CLPS missions delivering instruments.</a:t>
            </a:r>
            <a:endParaRPr lang="en-US" sz="900" dirty="0"/>
          </a:p>
        </p:txBody>
      </p:sp>
      <p:sp>
        <p:nvSpPr>
          <p:cNvPr id="20" name="Text 18"/>
          <p:cNvSpPr txBox="1"/>
          <p:nvPr/>
        </p:nvSpPr>
        <p:spPr>
          <a:xfrm>
            <a:off x="685800" y="4208069"/>
            <a:ext cx="1796796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module development and assembly preparations.</a:t>
            </a:r>
            <a:endParaRPr lang="en-US" sz="900" dirty="0"/>
          </a:p>
        </p:txBody>
      </p:sp>
      <p:sp>
        <p:nvSpPr>
          <p:cNvPr id="21" name="Text 19"/>
          <p:cNvSpPr txBox="1"/>
          <p:nvPr/>
        </p:nvSpPr>
        <p:spPr>
          <a:xfrm>
            <a:off x="685800" y="5059375"/>
            <a:ext cx="1958645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demonstrations at south polar region.</a:t>
            </a:r>
            <a:endParaRPr lang="en-US" sz="900" dirty="0"/>
          </a:p>
        </p:txBody>
      </p:sp>
      <p:sp>
        <p:nvSpPr>
          <p:cNvPr id="22" name="Text 20"/>
          <p:cNvSpPr txBox="1"/>
          <p:nvPr/>
        </p:nvSpPr>
        <p:spPr>
          <a:xfrm>
            <a:off x="685800" y="5911596"/>
            <a:ext cx="1977847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Polar volatiles characterization; initial experiments.</a:t>
            </a:r>
            <a:endParaRPr lang="en-US" sz="900" dirty="0"/>
          </a:p>
        </p:txBody>
      </p:sp>
      <p:sp>
        <p:nvSpPr>
          <p:cNvPr id="23" name="Text 21"/>
          <p:cNvSpPr txBox="1"/>
          <p:nvPr/>
        </p:nvSpPr>
        <p:spPr>
          <a:xfrm>
            <a:off x="805586" y="3278124"/>
            <a:ext cx="10287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II (2025)</a:t>
            </a:r>
            <a:endParaRPr lang="en-US" sz="900" dirty="0"/>
          </a:p>
        </p:txBody>
      </p:sp>
      <p:sp>
        <p:nvSpPr>
          <p:cNvPr id="24" name="Text 22"/>
          <p:cNvSpPr txBox="1"/>
          <p:nvPr/>
        </p:nvSpPr>
        <p:spPr>
          <a:xfrm>
            <a:off x="805586" y="3506724"/>
            <a:ext cx="10671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III (2026)</a:t>
            </a:r>
            <a:endParaRPr lang="en-US" sz="900" dirty="0"/>
          </a:p>
        </p:txBody>
      </p:sp>
      <p:sp>
        <p:nvSpPr>
          <p:cNvPr id="25" name="Shape 23"/>
          <p:cNvSpPr/>
          <p:nvPr/>
        </p:nvSpPr>
        <p:spPr>
          <a:xfrm>
            <a:off x="2702966" y="1419149"/>
            <a:ext cx="2095805" cy="5134356"/>
          </a:xfrm>
          <a:prstGeom prst="rect">
            <a:avLst/>
          </a:prstGeom>
          <a:solidFill>
            <a:srgbClr val="4169E1">
              <a:alpha val="15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2702966" y="1800454"/>
            <a:ext cx="2095805" cy="9144"/>
          </a:xfrm>
          <a:prstGeom prst="rect">
            <a:avLst/>
          </a:prstGeom>
          <a:solidFill>
            <a:srgbClr val="000000">
              <a:alpha val="10000"/>
            </a:srgbClr>
          </a:solidFill>
          <a:ln/>
        </p:spPr>
      </p:sp>
      <p:sp>
        <p:nvSpPr>
          <p:cNvPr id="27" name="Text 25"/>
          <p:cNvSpPr txBox="1"/>
          <p:nvPr/>
        </p:nvSpPr>
        <p:spPr>
          <a:xfrm>
            <a:off x="3133649" y="1514246"/>
            <a:ext cx="135331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 Term (3–7y)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2702966" y="1886407"/>
            <a:ext cx="2095805" cy="1143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2702966" y="3137306"/>
            <a:ext cx="2095805" cy="1314907"/>
          </a:xfrm>
          <a:prstGeom prst="roundRect">
            <a:avLst>
              <a:gd name="adj" fmla="val 302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2702966" y="4559198"/>
            <a:ext cx="2095805" cy="743407"/>
          </a:xfrm>
          <a:prstGeom prst="roundRect">
            <a:avLst>
              <a:gd name="adj" fmla="val 946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2702966" y="5411419"/>
            <a:ext cx="2095805" cy="9144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32" name="Text 30"/>
          <p:cNvSpPr txBox="1"/>
          <p:nvPr/>
        </p:nvSpPr>
        <p:spPr>
          <a:xfrm>
            <a:off x="2778862" y="1971446"/>
            <a:ext cx="71323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Missions</a:t>
            </a:r>
            <a:endParaRPr lang="en-US" sz="1000" dirty="0"/>
          </a:p>
        </p:txBody>
      </p:sp>
      <p:sp>
        <p:nvSpPr>
          <p:cNvPr id="33" name="Text 31"/>
          <p:cNvSpPr txBox="1"/>
          <p:nvPr/>
        </p:nvSpPr>
        <p:spPr>
          <a:xfrm>
            <a:off x="2778862" y="3223260"/>
            <a:ext cx="72237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Gateway</a:t>
            </a:r>
            <a:endParaRPr lang="en-US" sz="1000" dirty="0"/>
          </a:p>
        </p:txBody>
      </p:sp>
      <p:sp>
        <p:nvSpPr>
          <p:cNvPr id="34" name="Text 32"/>
          <p:cNvSpPr txBox="1"/>
          <p:nvPr/>
        </p:nvSpPr>
        <p:spPr>
          <a:xfrm>
            <a:off x="2778862" y="4645152"/>
            <a:ext cx="127467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Surface Systems</a:t>
            </a:r>
            <a:endParaRPr lang="en-US" sz="1000" dirty="0"/>
          </a:p>
        </p:txBody>
      </p:sp>
      <p:sp>
        <p:nvSpPr>
          <p:cNvPr id="35" name="Text 33"/>
          <p:cNvSpPr txBox="1"/>
          <p:nvPr/>
        </p:nvSpPr>
        <p:spPr>
          <a:xfrm>
            <a:off x="2778862" y="5497373"/>
            <a:ext cx="117043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Science &amp; ISRU</a:t>
            </a:r>
            <a:endParaRPr lang="en-US" sz="1000" dirty="0"/>
          </a:p>
        </p:txBody>
      </p:sp>
      <p:sp>
        <p:nvSpPr>
          <p:cNvPr id="36" name="Text 34"/>
          <p:cNvSpPr txBox="1"/>
          <p:nvPr/>
        </p:nvSpPr>
        <p:spPr>
          <a:xfrm>
            <a:off x="2778862" y="2215591"/>
            <a:ext cx="187269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SLS Block 1B and Orion upgrades for increased cargo capacity.</a:t>
            </a:r>
            <a:endParaRPr lang="en-US" sz="900" dirty="0"/>
          </a:p>
        </p:txBody>
      </p:sp>
      <p:sp>
        <p:nvSpPr>
          <p:cNvPr id="37" name="Text 35"/>
          <p:cNvSpPr txBox="1"/>
          <p:nvPr/>
        </p:nvSpPr>
        <p:spPr>
          <a:xfrm>
            <a:off x="2778862" y="3467405"/>
            <a:ext cx="1958645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Assembly of power/propulsion, habitation, and logistics modules.</a:t>
            </a:r>
            <a:endParaRPr lang="en-US" sz="900" dirty="0"/>
          </a:p>
        </p:txBody>
      </p:sp>
      <p:sp>
        <p:nvSpPr>
          <p:cNvPr id="38" name="Text 36"/>
          <p:cNvSpPr txBox="1"/>
          <p:nvPr/>
        </p:nvSpPr>
        <p:spPr>
          <a:xfrm>
            <a:off x="2778862" y="3979469"/>
            <a:ext cx="178765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Enabling longer lunar stays.</a:t>
            </a:r>
            <a:endParaRPr lang="en-US" sz="900" dirty="0"/>
          </a:p>
        </p:txBody>
      </p:sp>
      <p:sp>
        <p:nvSpPr>
          <p:cNvPr id="39" name="Text 37"/>
          <p:cNvSpPr txBox="1"/>
          <p:nvPr/>
        </p:nvSpPr>
        <p:spPr>
          <a:xfrm>
            <a:off x="2778862" y="4889297"/>
            <a:ext cx="1805940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Mobility platforms, power systems, and initial habitats.</a:t>
            </a:r>
            <a:endParaRPr lang="en-US" sz="900" dirty="0"/>
          </a:p>
        </p:txBody>
      </p:sp>
      <p:sp>
        <p:nvSpPr>
          <p:cNvPr id="40" name="Text 38"/>
          <p:cNvSpPr txBox="1"/>
          <p:nvPr/>
        </p:nvSpPr>
        <p:spPr>
          <a:xfrm>
            <a:off x="2778862" y="5740603"/>
            <a:ext cx="1587398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ISRU experiments; resource mapping and utilization tests.</a:t>
            </a:r>
            <a:endParaRPr lang="en-US" sz="900" dirty="0"/>
          </a:p>
        </p:txBody>
      </p:sp>
      <p:sp>
        <p:nvSpPr>
          <p:cNvPr id="41" name="Text 39"/>
          <p:cNvSpPr txBox="1"/>
          <p:nvPr/>
        </p:nvSpPr>
        <p:spPr>
          <a:xfrm>
            <a:off x="2898648" y="2766060"/>
            <a:ext cx="10863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IV (2028)</a:t>
            </a:r>
            <a:endParaRPr lang="en-US" sz="900" dirty="0"/>
          </a:p>
        </p:txBody>
      </p:sp>
      <p:sp>
        <p:nvSpPr>
          <p:cNvPr id="42" name="Text 40"/>
          <p:cNvSpPr txBox="1"/>
          <p:nvPr/>
        </p:nvSpPr>
        <p:spPr>
          <a:xfrm>
            <a:off x="2898648" y="4187952"/>
            <a:ext cx="12390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Gateway Ops (2028)</a:t>
            </a:r>
            <a:endParaRPr lang="en-US" sz="900" dirty="0"/>
          </a:p>
        </p:txBody>
      </p:sp>
      <p:sp>
        <p:nvSpPr>
          <p:cNvPr id="43" name="Shape 41"/>
          <p:cNvSpPr/>
          <p:nvPr/>
        </p:nvSpPr>
        <p:spPr>
          <a:xfrm>
            <a:off x="4795114" y="1419149"/>
            <a:ext cx="2095805" cy="5134356"/>
          </a:xfrm>
          <a:prstGeom prst="rect">
            <a:avLst/>
          </a:prstGeom>
          <a:solidFill>
            <a:srgbClr val="191970">
              <a:alpha val="2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4795114" y="1800454"/>
            <a:ext cx="2095805" cy="9144"/>
          </a:xfrm>
          <a:prstGeom prst="rect">
            <a:avLst/>
          </a:prstGeom>
          <a:solidFill>
            <a:srgbClr val="000000">
              <a:alpha val="10000"/>
            </a:srgbClr>
          </a:solidFill>
          <a:ln/>
        </p:spPr>
      </p:sp>
      <p:sp>
        <p:nvSpPr>
          <p:cNvPr id="45" name="Text 43"/>
          <p:cNvSpPr txBox="1"/>
          <p:nvPr/>
        </p:nvSpPr>
        <p:spPr>
          <a:xfrm>
            <a:off x="5212080" y="1514246"/>
            <a:ext cx="138165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 Term (7y+)</a:t>
            </a:r>
            <a:endParaRPr lang="en-US" sz="1200" dirty="0"/>
          </a:p>
        </p:txBody>
      </p:sp>
      <p:sp>
        <p:nvSpPr>
          <p:cNvPr id="46" name="Shape 44"/>
          <p:cNvSpPr/>
          <p:nvPr/>
        </p:nvSpPr>
        <p:spPr>
          <a:xfrm>
            <a:off x="4795114" y="1886407"/>
            <a:ext cx="2095805" cy="1143000"/>
          </a:xfrm>
          <a:prstGeom prst="roundRect">
            <a:avLst>
              <a:gd name="adj" fmla="val 40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47" name="Shape 45"/>
          <p:cNvSpPr/>
          <p:nvPr/>
        </p:nvSpPr>
        <p:spPr>
          <a:xfrm>
            <a:off x="4795114" y="3137306"/>
            <a:ext cx="2095805" cy="9144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48" name="Shape 46"/>
          <p:cNvSpPr/>
          <p:nvPr/>
        </p:nvSpPr>
        <p:spPr>
          <a:xfrm>
            <a:off x="4795114" y="4159606"/>
            <a:ext cx="2095805" cy="9144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49" name="Shape 47"/>
          <p:cNvSpPr/>
          <p:nvPr/>
        </p:nvSpPr>
        <p:spPr>
          <a:xfrm>
            <a:off x="4795114" y="5182819"/>
            <a:ext cx="2095805" cy="1257300"/>
          </a:xfrm>
          <a:prstGeom prst="roundRect">
            <a:avLst>
              <a:gd name="adj" fmla="val 330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50" name="Text 48"/>
          <p:cNvSpPr txBox="1"/>
          <p:nvPr/>
        </p:nvSpPr>
        <p:spPr>
          <a:xfrm>
            <a:off x="4871923" y="1971446"/>
            <a:ext cx="71323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Missions</a:t>
            </a:r>
            <a:endParaRPr lang="en-US" sz="1000" dirty="0"/>
          </a:p>
        </p:txBody>
      </p:sp>
      <p:sp>
        <p:nvSpPr>
          <p:cNvPr id="51" name="Text 49"/>
          <p:cNvSpPr txBox="1"/>
          <p:nvPr/>
        </p:nvSpPr>
        <p:spPr>
          <a:xfrm>
            <a:off x="4871923" y="3223260"/>
            <a:ext cx="72237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Gateway</a:t>
            </a:r>
            <a:endParaRPr lang="en-US" sz="1000" dirty="0"/>
          </a:p>
        </p:txBody>
      </p:sp>
      <p:sp>
        <p:nvSpPr>
          <p:cNvPr id="52" name="Text 50"/>
          <p:cNvSpPr txBox="1"/>
          <p:nvPr/>
        </p:nvSpPr>
        <p:spPr>
          <a:xfrm>
            <a:off x="4871923" y="4245559"/>
            <a:ext cx="127467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Surface Systems</a:t>
            </a:r>
            <a:endParaRPr lang="en-US" sz="1000" dirty="0"/>
          </a:p>
        </p:txBody>
      </p:sp>
      <p:sp>
        <p:nvSpPr>
          <p:cNvPr id="53" name="Text 51"/>
          <p:cNvSpPr txBox="1"/>
          <p:nvPr/>
        </p:nvSpPr>
        <p:spPr>
          <a:xfrm>
            <a:off x="4871923" y="5268773"/>
            <a:ext cx="117043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Science &amp; ISRU</a:t>
            </a:r>
            <a:endParaRPr lang="en-US" sz="1000" dirty="0"/>
          </a:p>
        </p:txBody>
      </p:sp>
      <p:sp>
        <p:nvSpPr>
          <p:cNvPr id="54" name="Text 52"/>
          <p:cNvSpPr txBox="1"/>
          <p:nvPr/>
        </p:nvSpPr>
        <p:spPr>
          <a:xfrm>
            <a:off x="4871923" y="2215591"/>
            <a:ext cx="1949501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Sustained lunar presence with repeat landings.</a:t>
            </a:r>
            <a:endParaRPr lang="en-US" sz="900" dirty="0"/>
          </a:p>
        </p:txBody>
      </p:sp>
      <p:sp>
        <p:nvSpPr>
          <p:cNvPr id="55" name="Text 53"/>
          <p:cNvSpPr txBox="1"/>
          <p:nvPr/>
        </p:nvSpPr>
        <p:spPr>
          <a:xfrm>
            <a:off x="4871923" y="2556662"/>
            <a:ext cx="174010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Mars pathfinding missions.</a:t>
            </a:r>
            <a:endParaRPr lang="en-US" sz="900" dirty="0"/>
          </a:p>
        </p:txBody>
      </p:sp>
      <p:sp>
        <p:nvSpPr>
          <p:cNvPr id="56" name="Text 54"/>
          <p:cNvSpPr txBox="1"/>
          <p:nvPr/>
        </p:nvSpPr>
        <p:spPr>
          <a:xfrm>
            <a:off x="4871923" y="3467405"/>
            <a:ext cx="1882750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logistics, extended habitation capabilities, and international expansion.</a:t>
            </a:r>
            <a:endParaRPr lang="en-US" sz="900" dirty="0"/>
          </a:p>
        </p:txBody>
      </p:sp>
      <p:sp>
        <p:nvSpPr>
          <p:cNvPr id="57" name="Text 55"/>
          <p:cNvSpPr txBox="1"/>
          <p:nvPr/>
        </p:nvSpPr>
        <p:spPr>
          <a:xfrm>
            <a:off x="4871923" y="4489704"/>
            <a:ext cx="1691640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Expanded lunar base capabilities, long-duration habitation.</a:t>
            </a:r>
            <a:endParaRPr lang="en-US" sz="900" dirty="0"/>
          </a:p>
        </p:txBody>
      </p:sp>
      <p:sp>
        <p:nvSpPr>
          <p:cNvPr id="58" name="Text 56"/>
          <p:cNvSpPr txBox="1"/>
          <p:nvPr/>
        </p:nvSpPr>
        <p:spPr>
          <a:xfrm>
            <a:off x="4871923" y="5512003"/>
            <a:ext cx="1777594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ECLSS closure experiments, radiation countermeasures, propellant production.</a:t>
            </a:r>
            <a:endParaRPr lang="en-US" sz="900" dirty="0"/>
          </a:p>
        </p:txBody>
      </p:sp>
      <p:sp>
        <p:nvSpPr>
          <p:cNvPr id="59" name="Text 57"/>
          <p:cNvSpPr txBox="1"/>
          <p:nvPr/>
        </p:nvSpPr>
        <p:spPr>
          <a:xfrm>
            <a:off x="4871923" y="6024982"/>
            <a:ext cx="1949501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Commercial cislunar economy growth.</a:t>
            </a:r>
            <a:endParaRPr lang="en-US" sz="900" dirty="0"/>
          </a:p>
        </p:txBody>
      </p:sp>
      <p:sp>
        <p:nvSpPr>
          <p:cNvPr id="60" name="Text 58"/>
          <p:cNvSpPr txBox="1"/>
          <p:nvPr/>
        </p:nvSpPr>
        <p:spPr>
          <a:xfrm>
            <a:off x="4991710" y="2766060"/>
            <a:ext cx="17913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Sustained Surface Ops (2030)</a:t>
            </a:r>
            <a:endParaRPr lang="en-US" sz="900" dirty="0"/>
          </a:p>
        </p:txBody>
      </p:sp>
      <p:sp>
        <p:nvSpPr>
          <p:cNvPr id="61" name="Text 59"/>
          <p:cNvSpPr txBox="1"/>
          <p:nvPr/>
        </p:nvSpPr>
        <p:spPr>
          <a:xfrm>
            <a:off x="1402690" y="6823253"/>
            <a:ext cx="47823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i="1" dirty="0">
                <a:solidFill>
                  <a:srgbClr val="6C757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Schedules subject to change with testing outcomes, policy, and partner readiness.</a:t>
            </a:r>
            <a:endParaRPr lang="en-US" sz="900" dirty="0"/>
          </a:p>
        </p:txBody>
      </p:sp>
      <p:pic>
        <p:nvPicPr>
          <p:cNvPr id="62" name="Image 0" descr="preencoded.png">    </p:cNvPr>
          <p:cNvPicPr>
            <a:picLocks noChangeAspect="1"/>
          </p:cNvPicPr>
          <p:nvPr/>
        </p:nvPicPr>
        <p:blipFill>
          <a:blip r:embed="rId1"/>
          <a:srcRect l="175" r="175" t="0" b="0"/>
          <a:stretch/>
        </p:blipFill>
        <p:spPr>
          <a:xfrm>
            <a:off x="7345375" y="1266444"/>
            <a:ext cx="4390949" cy="24579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363102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914400" y="676656"/>
            <a:ext cx="2220163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Agenda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914400" y="1524305"/>
            <a:ext cx="10362895" cy="9144"/>
          </a:xfrm>
          <a:prstGeom prst="rect">
            <a:avLst/>
          </a:prstGeom>
          <a:solidFill>
            <a:srgbClr val="8D99AE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1371600" y="2057400"/>
            <a:ext cx="25722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Figures &amp; Quotes</a:t>
            </a:r>
            <a:endParaRPr lang="en-US" sz="1800" dirty="0"/>
          </a:p>
        </p:txBody>
      </p:sp>
      <p:sp>
        <p:nvSpPr>
          <p:cNvPr id="6" name="Text 4"/>
          <p:cNvSpPr txBox="1"/>
          <p:nvPr/>
        </p:nvSpPr>
        <p:spPr>
          <a:xfrm>
            <a:off x="1371600" y="2697480"/>
            <a:ext cx="66961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 Evolution (Saturn V → SLS/Orion; Starship context)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1371600" y="3337560"/>
            <a:ext cx="42199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Mission Timeline (Apollo to Artemis)</a:t>
            </a:r>
            <a:endParaRPr lang="en-US" sz="1800" dirty="0"/>
          </a:p>
        </p:txBody>
      </p:sp>
      <p:sp>
        <p:nvSpPr>
          <p:cNvPr id="8" name="Text 6"/>
          <p:cNvSpPr txBox="1"/>
          <p:nvPr/>
        </p:nvSpPr>
        <p:spPr>
          <a:xfrm>
            <a:off x="1371600" y="3977640"/>
            <a:ext cx="407731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Budget Trends (inflation-adjusted)</a:t>
            </a:r>
            <a:endParaRPr lang="en-US" sz="1800" dirty="0"/>
          </a:p>
        </p:txBody>
      </p:sp>
      <p:sp>
        <p:nvSpPr>
          <p:cNvPr id="9" name="Text 7"/>
          <p:cNvSpPr txBox="1"/>
          <p:nvPr/>
        </p:nvSpPr>
        <p:spPr>
          <a:xfrm>
            <a:off x="1371600" y="4617720"/>
            <a:ext cx="6439205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Advances (materials, computing, guidance)</a:t>
            </a:r>
            <a:endParaRPr lang="en-US" sz="1800" dirty="0"/>
          </a:p>
        </p:txBody>
      </p:sp>
      <p:sp>
        <p:nvSpPr>
          <p:cNvPr id="10" name="Text 8"/>
          <p:cNvSpPr txBox="1"/>
          <p:nvPr/>
        </p:nvSpPr>
        <p:spPr>
          <a:xfrm>
            <a:off x="1371600" y="5257800"/>
            <a:ext cx="22860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Risks &amp; Mitigations</a:t>
            </a:r>
            <a:endParaRPr lang="en-US" sz="1800" dirty="0"/>
          </a:p>
        </p:txBody>
      </p:sp>
      <p:sp>
        <p:nvSpPr>
          <p:cNvPr id="11" name="Text 9"/>
          <p:cNvSpPr txBox="1"/>
          <p:nvPr/>
        </p:nvSpPr>
        <p:spPr>
          <a:xfrm>
            <a:off x="1371600" y="5897880"/>
            <a:ext cx="26581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International Partners</a:t>
            </a:r>
            <a:endParaRPr lang="en-US" sz="1800" dirty="0"/>
          </a:p>
        </p:txBody>
      </p:sp>
      <p:sp>
        <p:nvSpPr>
          <p:cNvPr id="12" name="Text 10"/>
          <p:cNvSpPr txBox="1"/>
          <p:nvPr/>
        </p:nvSpPr>
        <p:spPr>
          <a:xfrm>
            <a:off x="1371600" y="6537960"/>
            <a:ext cx="19339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Cultural Impact</a:t>
            </a:r>
            <a:endParaRPr lang="en-US" sz="1800" dirty="0"/>
          </a:p>
        </p:txBody>
      </p:sp>
      <p:sp>
        <p:nvSpPr>
          <p:cNvPr id="13" name="Text 11"/>
          <p:cNvSpPr txBox="1"/>
          <p:nvPr/>
        </p:nvSpPr>
        <p:spPr>
          <a:xfrm>
            <a:off x="1371600" y="7178040"/>
            <a:ext cx="15435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What's Next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534656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352044"/>
            <a:ext cx="4562856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Figures &amp; Quotes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457200" y="1028700"/>
            <a:ext cx="11277295" cy="9144"/>
          </a:xfrm>
          <a:prstGeom prst="rect">
            <a:avLst/>
          </a:prstGeom>
          <a:solidFill>
            <a:srgbClr val="8D99AE"/>
          </a:solidFill>
          <a:ln/>
        </p:spPr>
      </p:sp>
      <p:sp>
        <p:nvSpPr>
          <p:cNvPr id="5" name="Shape 3"/>
          <p:cNvSpPr/>
          <p:nvPr/>
        </p:nvSpPr>
        <p:spPr>
          <a:xfrm>
            <a:off x="457200" y="1266444"/>
            <a:ext cx="5524805" cy="2865730"/>
          </a:xfrm>
          <a:prstGeom prst="rect">
            <a:avLst/>
          </a:prstGeom>
          <a:solidFill>
            <a:srgbClr val="FFD296">
              <a:alpha val="8000"/>
            </a:srgbClr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7" r="7" t="0" b="0"/>
          <a:stretch/>
        </p:blipFill>
        <p:spPr>
          <a:xfrm>
            <a:off x="457200" y="1266444"/>
            <a:ext cx="2210105" cy="2866644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935" r="935" t="0" b="0"/>
          <a:stretch/>
        </p:blipFill>
        <p:spPr>
          <a:xfrm>
            <a:off x="6210605" y="1266444"/>
            <a:ext cx="2210105" cy="2866644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rcRect l="1814" r="1814" t="0" b="0"/>
          <a:stretch/>
        </p:blipFill>
        <p:spPr>
          <a:xfrm>
            <a:off x="457200" y="4361688"/>
            <a:ext cx="2210105" cy="286664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rcRect l="11451" r="11451" t="0" b="0"/>
          <a:stretch/>
        </p:blipFill>
        <p:spPr>
          <a:xfrm>
            <a:off x="6210605" y="4361688"/>
            <a:ext cx="2210105" cy="2866644"/>
          </a:xfrm>
          <a:prstGeom prst="rect">
            <a:avLst/>
          </a:prstGeom>
        </p:spPr>
      </p:pic>
      <p:sp>
        <p:nvSpPr>
          <p:cNvPr id="10" name="Text 4"/>
          <p:cNvSpPr txBox="1"/>
          <p:nvPr/>
        </p:nvSpPr>
        <p:spPr>
          <a:xfrm>
            <a:off x="2819095" y="1447495"/>
            <a:ext cx="17812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John F. Kennedy</a:t>
            </a:r>
            <a:endParaRPr lang="en-US" sz="1500" dirty="0"/>
          </a:p>
        </p:txBody>
      </p:sp>
      <p:sp>
        <p:nvSpPr>
          <p:cNvPr id="11" name="Text 5"/>
          <p:cNvSpPr txBox="1"/>
          <p:nvPr/>
        </p:nvSpPr>
        <p:spPr>
          <a:xfrm>
            <a:off x="8572500" y="1447495"/>
            <a:ext cx="1648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Neil Armstrong</a:t>
            </a:r>
            <a:endParaRPr lang="en-US" sz="1500" dirty="0"/>
          </a:p>
        </p:txBody>
      </p:sp>
      <p:sp>
        <p:nvSpPr>
          <p:cNvPr id="12" name="Text 6"/>
          <p:cNvSpPr txBox="1"/>
          <p:nvPr/>
        </p:nvSpPr>
        <p:spPr>
          <a:xfrm>
            <a:off x="2819095" y="4541825"/>
            <a:ext cx="12097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Bill Anders</a:t>
            </a:r>
            <a:endParaRPr lang="en-US" sz="1500" dirty="0"/>
          </a:p>
        </p:txBody>
      </p:sp>
      <p:sp>
        <p:nvSpPr>
          <p:cNvPr id="13" name="Text 7"/>
          <p:cNvSpPr txBox="1"/>
          <p:nvPr/>
        </p:nvSpPr>
        <p:spPr>
          <a:xfrm>
            <a:off x="8572500" y="4541825"/>
            <a:ext cx="1420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 Cernan</a:t>
            </a:r>
            <a:endParaRPr lang="en-US" sz="1500" dirty="0"/>
          </a:p>
        </p:txBody>
      </p:sp>
      <p:sp>
        <p:nvSpPr>
          <p:cNvPr id="14" name="Text 8"/>
          <p:cNvSpPr txBox="1"/>
          <p:nvPr/>
        </p:nvSpPr>
        <p:spPr>
          <a:xfrm>
            <a:off x="2819095" y="1752905"/>
            <a:ext cx="2608783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the Moon landing goal (1961 Rice speech). Catalyzed Apollo funding, schedule, and national focus.</a:t>
            </a:r>
            <a:endParaRPr lang="en-US" sz="1000" dirty="0"/>
          </a:p>
        </p:txBody>
      </p:sp>
      <p:sp>
        <p:nvSpPr>
          <p:cNvPr id="15" name="Text 9"/>
          <p:cNvSpPr txBox="1"/>
          <p:nvPr/>
        </p:nvSpPr>
        <p:spPr>
          <a:xfrm>
            <a:off x="8572500" y="1752905"/>
            <a:ext cx="2960827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Commander, Apollo 11; first human on the Moon. Test pilot; Gemini and Apollo astronaut.</a:t>
            </a:r>
            <a:endParaRPr lang="en-US" sz="1000" dirty="0"/>
          </a:p>
        </p:txBody>
      </p:sp>
      <p:sp>
        <p:nvSpPr>
          <p:cNvPr id="16" name="Text 10"/>
          <p:cNvSpPr txBox="1"/>
          <p:nvPr/>
        </p:nvSpPr>
        <p:spPr>
          <a:xfrm>
            <a:off x="2819095" y="4847234"/>
            <a:ext cx="2770632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8 astronaut; captured the iconic Earthrise photo. Helped shift public perspective to a fragile Earth.</a:t>
            </a:r>
            <a:endParaRPr lang="en-US" sz="1000" dirty="0"/>
          </a:p>
        </p:txBody>
      </p:sp>
      <p:sp>
        <p:nvSpPr>
          <p:cNvPr id="17" name="Text 11"/>
          <p:cNvSpPr txBox="1"/>
          <p:nvPr/>
        </p:nvSpPr>
        <p:spPr>
          <a:xfrm>
            <a:off x="8572500" y="4847234"/>
            <a:ext cx="2980030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17 commander; last human to walk on the Moon (1972). Geology-focused exploration with Harrison Schmitt.</a:t>
            </a:r>
            <a:endParaRPr lang="en-US" sz="1000" dirty="0"/>
          </a:p>
        </p:txBody>
      </p:sp>
      <p:sp>
        <p:nvSpPr>
          <p:cNvPr id="18" name="Shape 12"/>
          <p:cNvSpPr/>
          <p:nvPr/>
        </p:nvSpPr>
        <p:spPr>
          <a:xfrm>
            <a:off x="2819095" y="2983687"/>
            <a:ext cx="3010205" cy="1000354"/>
          </a:xfrm>
          <a:prstGeom prst="roundRect">
            <a:avLst>
              <a:gd name="adj" fmla="val 3482"/>
            </a:avLst>
          </a:prstGeom>
          <a:solidFill>
            <a:srgbClr val="1A1A2E">
              <a:alpha val="4000"/>
            </a:srgbClr>
          </a:solidFill>
          <a:ln/>
        </p:spPr>
      </p:sp>
      <p:sp>
        <p:nvSpPr>
          <p:cNvPr id="19" name="Shape 13"/>
          <p:cNvSpPr/>
          <p:nvPr/>
        </p:nvSpPr>
        <p:spPr>
          <a:xfrm>
            <a:off x="8572500" y="3367735"/>
            <a:ext cx="3010205" cy="619049"/>
          </a:xfrm>
          <a:prstGeom prst="roundRect">
            <a:avLst>
              <a:gd name="adj" fmla="val 9090"/>
            </a:avLst>
          </a:prstGeom>
          <a:solidFill>
            <a:srgbClr val="1A1A2E">
              <a:alpha val="4000"/>
            </a:srgbClr>
          </a:solidFill>
          <a:ln/>
        </p:spPr>
      </p:sp>
      <p:sp>
        <p:nvSpPr>
          <p:cNvPr id="20" name="Shape 14"/>
          <p:cNvSpPr/>
          <p:nvPr/>
        </p:nvSpPr>
        <p:spPr>
          <a:xfrm>
            <a:off x="8572500" y="6270041"/>
            <a:ext cx="3010205" cy="809244"/>
          </a:xfrm>
          <a:prstGeom prst="roundRect">
            <a:avLst>
              <a:gd name="adj" fmla="val 5317"/>
            </a:avLst>
          </a:prstGeom>
          <a:solidFill>
            <a:srgbClr val="1A1A2E">
              <a:alpha val="4000"/>
            </a:srgbClr>
          </a:solidFill>
          <a:ln/>
        </p:spPr>
      </p:sp>
      <p:sp>
        <p:nvSpPr>
          <p:cNvPr id="21" name="Text 15"/>
          <p:cNvSpPr txBox="1"/>
          <p:nvPr/>
        </p:nvSpPr>
        <p:spPr>
          <a:xfrm>
            <a:off x="2971800" y="3107131"/>
            <a:ext cx="2579522" cy="7525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i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choose to go to the Moon in this decade and do the other things, not because they are easy, but because they are hard.</a:t>
            </a:r>
            <a:endParaRPr lang="en-US" sz="1000" dirty="0"/>
          </a:p>
        </p:txBody>
      </p:sp>
      <p:sp>
        <p:nvSpPr>
          <p:cNvPr id="22" name="Shape 16"/>
          <p:cNvSpPr/>
          <p:nvPr/>
        </p:nvSpPr>
        <p:spPr>
          <a:xfrm>
            <a:off x="6210605" y="1266444"/>
            <a:ext cx="5524805" cy="2865730"/>
          </a:xfrm>
          <a:prstGeom prst="rect">
            <a:avLst/>
          </a:prstGeom>
          <a:solidFill>
            <a:srgbClr val="FFD296">
              <a:alpha val="8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2819095" y="6270041"/>
            <a:ext cx="3010205" cy="809244"/>
          </a:xfrm>
          <a:prstGeom prst="roundRect">
            <a:avLst>
              <a:gd name="adj" fmla="val 5317"/>
            </a:avLst>
          </a:prstGeom>
          <a:solidFill>
            <a:srgbClr val="1A1A2E">
              <a:alpha val="4000"/>
            </a:srgbClr>
          </a:solidFill>
          <a:ln/>
        </p:spPr>
      </p:sp>
      <p:sp>
        <p:nvSpPr>
          <p:cNvPr id="24" name="Text 18"/>
          <p:cNvSpPr txBox="1"/>
          <p:nvPr/>
        </p:nvSpPr>
        <p:spPr>
          <a:xfrm>
            <a:off x="8725205" y="3491179"/>
            <a:ext cx="2646274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i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That's one small step for [a] man, one giant leap for mankind.</a:t>
            </a:r>
            <a:endParaRPr lang="en-US" sz="1000" dirty="0"/>
          </a:p>
        </p:txBody>
      </p:sp>
      <p:sp>
        <p:nvSpPr>
          <p:cNvPr id="25" name="Shape 19"/>
          <p:cNvSpPr/>
          <p:nvPr/>
        </p:nvSpPr>
        <p:spPr>
          <a:xfrm>
            <a:off x="457200" y="4361688"/>
            <a:ext cx="5524805" cy="2865730"/>
          </a:xfrm>
          <a:prstGeom prst="rect">
            <a:avLst/>
          </a:prstGeom>
          <a:solidFill>
            <a:srgbClr val="FFD296">
              <a:alpha val="8000"/>
            </a:srgbClr>
          </a:solidFill>
          <a:ln/>
        </p:spPr>
      </p:sp>
      <p:sp>
        <p:nvSpPr>
          <p:cNvPr id="26" name="Text 20"/>
          <p:cNvSpPr txBox="1"/>
          <p:nvPr/>
        </p:nvSpPr>
        <p:spPr>
          <a:xfrm>
            <a:off x="2971800" y="6394399"/>
            <a:ext cx="2779776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i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came all this way to explore the Moon, and the most important thing is that we discovered the Earth.</a:t>
            </a:r>
            <a:endParaRPr lang="en-US" sz="1000" dirty="0"/>
          </a:p>
        </p:txBody>
      </p:sp>
      <p:sp>
        <p:nvSpPr>
          <p:cNvPr id="27" name="Shape 21"/>
          <p:cNvSpPr/>
          <p:nvPr/>
        </p:nvSpPr>
        <p:spPr>
          <a:xfrm>
            <a:off x="6210605" y="4361688"/>
            <a:ext cx="5524805" cy="2865730"/>
          </a:xfrm>
          <a:prstGeom prst="rect">
            <a:avLst/>
          </a:prstGeom>
          <a:solidFill>
            <a:srgbClr val="FFD296">
              <a:alpha val="8000"/>
            </a:srgbClr>
          </a:solidFill>
          <a:ln/>
        </p:spPr>
      </p:sp>
      <p:sp>
        <p:nvSpPr>
          <p:cNvPr id="28" name="Text 22"/>
          <p:cNvSpPr txBox="1"/>
          <p:nvPr/>
        </p:nvSpPr>
        <p:spPr>
          <a:xfrm>
            <a:off x="8725205" y="6394399"/>
            <a:ext cx="2770632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i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leave as we came, and, God willing, as we shall return, with peace and hope for all mankind.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906256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352044"/>
            <a:ext cx="11144707" cy="1038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 Evolution: Saturn V → SLS/Orion (with Starship Context)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457200" y="1600200"/>
            <a:ext cx="11277295" cy="9144"/>
          </a:xfrm>
          <a:prstGeom prst="rect">
            <a:avLst/>
          </a:prstGeom>
          <a:solidFill>
            <a:srgbClr val="8D99AE"/>
          </a:solidFill>
          <a:ln/>
        </p:spPr>
      </p:sp>
      <p:sp>
        <p:nvSpPr>
          <p:cNvPr id="5" name="Shape 3"/>
          <p:cNvSpPr/>
          <p:nvPr/>
        </p:nvSpPr>
        <p:spPr>
          <a:xfrm>
            <a:off x="457200" y="3290011"/>
            <a:ext cx="428854" cy="3429000"/>
          </a:xfrm>
          <a:prstGeom prst="rect">
            <a:avLst/>
          </a:prstGeom>
          <a:solidFill>
            <a:srgbClr val="1A1A2E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464515" y="6657746"/>
            <a:ext cx="51115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Saturn V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1076249" y="3766414"/>
            <a:ext cx="381305" cy="2952598"/>
          </a:xfrm>
          <a:prstGeom prst="rect">
            <a:avLst/>
          </a:prstGeom>
          <a:solidFill>
            <a:srgbClr val="1A1A2E"/>
          </a:solidFill>
          <a:ln/>
        </p:spPr>
      </p:sp>
      <p:sp>
        <p:nvSpPr>
          <p:cNvPr id="8" name="Text 6"/>
          <p:cNvSpPr txBox="1"/>
          <p:nvPr/>
        </p:nvSpPr>
        <p:spPr>
          <a:xfrm>
            <a:off x="1092708" y="6474866"/>
            <a:ext cx="444398" cy="514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SLS Block 1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1647749" y="3576218"/>
            <a:ext cx="400507" cy="3143707"/>
          </a:xfrm>
          <a:prstGeom prst="rect">
            <a:avLst/>
          </a:prstGeom>
          <a:solidFill>
            <a:srgbClr val="1A1A2E"/>
          </a:solidFill>
          <a:ln/>
        </p:spPr>
      </p:sp>
      <p:sp>
        <p:nvSpPr>
          <p:cNvPr id="10" name="Text 8"/>
          <p:cNvSpPr txBox="1"/>
          <p:nvPr/>
        </p:nvSpPr>
        <p:spPr>
          <a:xfrm>
            <a:off x="1674266" y="6474866"/>
            <a:ext cx="444398" cy="514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SLS Block 1B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2238451" y="3004718"/>
            <a:ext cx="476402" cy="3715207"/>
          </a:xfrm>
          <a:prstGeom prst="rect">
            <a:avLst/>
          </a:prstGeom>
          <a:solidFill>
            <a:srgbClr val="1A1A2E"/>
          </a:solidFill>
          <a:ln/>
        </p:spPr>
      </p:sp>
      <p:sp>
        <p:nvSpPr>
          <p:cNvPr id="12" name="Text 10"/>
          <p:cNvSpPr txBox="1"/>
          <p:nvPr/>
        </p:nvSpPr>
        <p:spPr>
          <a:xfrm>
            <a:off x="2238451" y="6840626"/>
            <a:ext cx="60624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Starship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57200" y="6709867"/>
            <a:ext cx="4943246" cy="9144"/>
          </a:xfrm>
          <a:prstGeom prst="rect">
            <a:avLst/>
          </a:prstGeom>
          <a:solidFill>
            <a:srgbClr val="1A1A2E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699455" y="1853489"/>
            <a:ext cx="152705" cy="152705"/>
          </a:xfrm>
          <a:prstGeom prst="roundRect">
            <a:avLst>
              <a:gd name="adj" fmla="val 149700"/>
            </a:avLst>
          </a:prstGeom>
          <a:solidFill>
            <a:srgbClr val="FBBF24">
              <a:alpha val="80000"/>
            </a:srgbClr>
          </a:solidFill>
          <a:ln/>
        </p:spPr>
      </p:sp>
      <p:sp>
        <p:nvSpPr>
          <p:cNvPr id="15" name="Text 13"/>
          <p:cNvSpPr txBox="1"/>
          <p:nvPr/>
        </p:nvSpPr>
        <p:spPr>
          <a:xfrm>
            <a:off x="5909767" y="1857146"/>
            <a:ext cx="154899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Era (Expendable)</a:t>
            </a:r>
            <a:endParaRPr lang="en-US" sz="900" dirty="0"/>
          </a:p>
        </p:txBody>
      </p:sp>
      <p:sp>
        <p:nvSpPr>
          <p:cNvPr id="16" name="Text 14"/>
          <p:cNvSpPr txBox="1"/>
          <p:nvPr/>
        </p:nvSpPr>
        <p:spPr>
          <a:xfrm>
            <a:off x="7804404" y="1857146"/>
            <a:ext cx="164409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Era (Expendable)</a:t>
            </a:r>
            <a:endParaRPr lang="en-US" sz="900" dirty="0"/>
          </a:p>
        </p:txBody>
      </p:sp>
      <p:sp>
        <p:nvSpPr>
          <p:cNvPr id="17" name="Text 15"/>
          <p:cNvSpPr txBox="1"/>
          <p:nvPr/>
        </p:nvSpPr>
        <p:spPr>
          <a:xfrm>
            <a:off x="9791395" y="1857146"/>
            <a:ext cx="152064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Commercial (Reusable)</a:t>
            </a:r>
            <a:endParaRPr lang="en-US" sz="900" dirty="0"/>
          </a:p>
        </p:txBody>
      </p:sp>
      <p:sp>
        <p:nvSpPr>
          <p:cNvPr id="18" name="Shape 16"/>
          <p:cNvSpPr/>
          <p:nvPr/>
        </p:nvSpPr>
        <p:spPr>
          <a:xfrm>
            <a:off x="7595006" y="1853489"/>
            <a:ext cx="152705" cy="152705"/>
          </a:xfrm>
          <a:prstGeom prst="roundRect">
            <a:avLst>
              <a:gd name="adj" fmla="val 149700"/>
            </a:avLst>
          </a:prstGeom>
          <a:solidFill>
            <a:srgbClr val="3B82F6">
              <a:alpha val="8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9581998" y="1853489"/>
            <a:ext cx="152705" cy="152705"/>
          </a:xfrm>
          <a:prstGeom prst="roundRect">
            <a:avLst>
              <a:gd name="adj" fmla="val 149700"/>
            </a:avLst>
          </a:prstGeom>
          <a:solidFill>
            <a:srgbClr val="10B981">
              <a:alpha val="70000"/>
            </a:srgbClr>
          </a:solidFill>
          <a:ln/>
        </p:spPr>
      </p:sp>
      <p:sp>
        <p:nvSpPr>
          <p:cNvPr id="20" name="Text 18"/>
          <p:cNvSpPr txBox="1"/>
          <p:nvPr/>
        </p:nvSpPr>
        <p:spPr>
          <a:xfrm>
            <a:off x="5699455" y="2488082"/>
            <a:ext cx="2456078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Payload to Low Earth Orbit (tons)</a:t>
            </a:r>
            <a:endParaRPr lang="en-US" sz="1000" dirty="0"/>
          </a:p>
        </p:txBody>
      </p:sp>
      <p:sp>
        <p:nvSpPr>
          <p:cNvPr id="21" name="Text 19"/>
          <p:cNvSpPr txBox="1"/>
          <p:nvPr/>
        </p:nvSpPr>
        <p:spPr>
          <a:xfrm>
            <a:off x="5699455" y="4598518"/>
            <a:ext cx="283738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Payload to Trans-Lunar Injection (tons)</a:t>
            </a:r>
            <a:endParaRPr lang="en-US" sz="1000" dirty="0"/>
          </a:p>
        </p:txBody>
      </p:sp>
      <p:sp>
        <p:nvSpPr>
          <p:cNvPr id="22" name="Text 20"/>
          <p:cNvSpPr txBox="1"/>
          <p:nvPr/>
        </p:nvSpPr>
        <p:spPr>
          <a:xfrm>
            <a:off x="5699455" y="2781605"/>
            <a:ext cx="70317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Saturn V</a:t>
            </a:r>
            <a:endParaRPr lang="en-US" sz="1000" dirty="0"/>
          </a:p>
        </p:txBody>
      </p:sp>
      <p:sp>
        <p:nvSpPr>
          <p:cNvPr id="23" name="Text 21"/>
          <p:cNvSpPr txBox="1"/>
          <p:nvPr/>
        </p:nvSpPr>
        <p:spPr>
          <a:xfrm>
            <a:off x="5699455" y="3161995"/>
            <a:ext cx="86502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SLS Block 1</a:t>
            </a:r>
            <a:endParaRPr lang="en-US" sz="1000" dirty="0"/>
          </a:p>
        </p:txBody>
      </p:sp>
      <p:sp>
        <p:nvSpPr>
          <p:cNvPr id="24" name="Text 22"/>
          <p:cNvSpPr txBox="1"/>
          <p:nvPr/>
        </p:nvSpPr>
        <p:spPr>
          <a:xfrm>
            <a:off x="5699455" y="3543300"/>
            <a:ext cx="96012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SLS Block 1B</a:t>
            </a:r>
            <a:endParaRPr lang="en-US" sz="1000" dirty="0"/>
          </a:p>
        </p:txBody>
      </p:sp>
      <p:sp>
        <p:nvSpPr>
          <p:cNvPr id="25" name="Text 23"/>
          <p:cNvSpPr txBox="1"/>
          <p:nvPr/>
        </p:nvSpPr>
        <p:spPr>
          <a:xfrm>
            <a:off x="5699455" y="3924605"/>
            <a:ext cx="674827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Starship</a:t>
            </a:r>
            <a:endParaRPr lang="en-US" sz="1000" dirty="0"/>
          </a:p>
        </p:txBody>
      </p:sp>
      <p:sp>
        <p:nvSpPr>
          <p:cNvPr id="26" name="Text 24"/>
          <p:cNvSpPr txBox="1"/>
          <p:nvPr/>
        </p:nvSpPr>
        <p:spPr>
          <a:xfrm>
            <a:off x="5699455" y="4892040"/>
            <a:ext cx="70317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Saturn V</a:t>
            </a:r>
            <a:endParaRPr lang="en-US" sz="1000" dirty="0"/>
          </a:p>
        </p:txBody>
      </p:sp>
      <p:sp>
        <p:nvSpPr>
          <p:cNvPr id="27" name="Text 25"/>
          <p:cNvSpPr txBox="1"/>
          <p:nvPr/>
        </p:nvSpPr>
        <p:spPr>
          <a:xfrm>
            <a:off x="5699455" y="5273345"/>
            <a:ext cx="86502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SLS Block 1</a:t>
            </a:r>
            <a:endParaRPr lang="en-US" sz="1000" dirty="0"/>
          </a:p>
        </p:txBody>
      </p:sp>
      <p:sp>
        <p:nvSpPr>
          <p:cNvPr id="28" name="Text 26"/>
          <p:cNvSpPr txBox="1"/>
          <p:nvPr/>
        </p:nvSpPr>
        <p:spPr>
          <a:xfrm>
            <a:off x="5699455" y="5653735"/>
            <a:ext cx="96012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SLS Block 1B</a:t>
            </a:r>
            <a:endParaRPr lang="en-US" sz="1000" dirty="0"/>
          </a:p>
        </p:txBody>
      </p:sp>
      <p:sp>
        <p:nvSpPr>
          <p:cNvPr id="29" name="Text 27"/>
          <p:cNvSpPr txBox="1"/>
          <p:nvPr/>
        </p:nvSpPr>
        <p:spPr>
          <a:xfrm>
            <a:off x="5699455" y="6035040"/>
            <a:ext cx="674827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Starship</a:t>
            </a:r>
            <a:endParaRPr lang="en-US" sz="1000" dirty="0"/>
          </a:p>
        </p:txBody>
      </p:sp>
      <p:sp>
        <p:nvSpPr>
          <p:cNvPr id="30" name="Shape 28"/>
          <p:cNvSpPr/>
          <p:nvPr/>
        </p:nvSpPr>
        <p:spPr>
          <a:xfrm>
            <a:off x="6747358" y="2760574"/>
            <a:ext cx="4990795" cy="228600"/>
          </a:xfrm>
          <a:prstGeom prst="roundRect">
            <a:avLst>
              <a:gd name="adj" fmla="val 66667"/>
            </a:avLst>
          </a:prstGeom>
          <a:solidFill>
            <a:srgbClr val="1A1A2E">
              <a:alpha val="5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6747358" y="3141878"/>
            <a:ext cx="4990795" cy="228600"/>
          </a:xfrm>
          <a:prstGeom prst="roundRect">
            <a:avLst>
              <a:gd name="adj" fmla="val 66667"/>
            </a:avLst>
          </a:prstGeom>
          <a:solidFill>
            <a:srgbClr val="1A1A2E">
              <a:alpha val="5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747358" y="3522269"/>
            <a:ext cx="4990795" cy="228600"/>
          </a:xfrm>
          <a:prstGeom prst="roundRect">
            <a:avLst>
              <a:gd name="adj" fmla="val 66667"/>
            </a:avLst>
          </a:prstGeom>
          <a:solidFill>
            <a:srgbClr val="1A1A2E">
              <a:alpha val="5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747358" y="3903574"/>
            <a:ext cx="4990795" cy="228600"/>
          </a:xfrm>
          <a:prstGeom prst="roundRect">
            <a:avLst>
              <a:gd name="adj" fmla="val 66667"/>
            </a:avLst>
          </a:prstGeom>
          <a:solidFill>
            <a:srgbClr val="1A1A2E">
              <a:alpha val="5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6747358" y="4871009"/>
            <a:ext cx="4990795" cy="228600"/>
          </a:xfrm>
          <a:prstGeom prst="roundRect">
            <a:avLst>
              <a:gd name="adj" fmla="val 66667"/>
            </a:avLst>
          </a:prstGeom>
          <a:solidFill>
            <a:srgbClr val="1A1A2E">
              <a:alpha val="5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747358" y="5252314"/>
            <a:ext cx="4990795" cy="228600"/>
          </a:xfrm>
          <a:prstGeom prst="roundRect">
            <a:avLst>
              <a:gd name="adj" fmla="val 66667"/>
            </a:avLst>
          </a:prstGeom>
          <a:solidFill>
            <a:srgbClr val="1A1A2E">
              <a:alpha val="5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747358" y="5633618"/>
            <a:ext cx="4990795" cy="228600"/>
          </a:xfrm>
          <a:prstGeom prst="roundRect">
            <a:avLst>
              <a:gd name="adj" fmla="val 66667"/>
            </a:avLst>
          </a:prstGeom>
          <a:solidFill>
            <a:srgbClr val="1A1A2E">
              <a:alpha val="5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747358" y="6014009"/>
            <a:ext cx="4990795" cy="228600"/>
          </a:xfrm>
          <a:prstGeom prst="roundRect">
            <a:avLst>
              <a:gd name="adj" fmla="val 66667"/>
            </a:avLst>
          </a:prstGeom>
          <a:solidFill>
            <a:srgbClr val="1A1A2E">
              <a:alpha val="5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6747358" y="2760574"/>
            <a:ext cx="4638751" cy="228600"/>
          </a:xfrm>
          <a:prstGeom prst="roundRect">
            <a:avLst>
              <a:gd name="adj" fmla="val 66667"/>
            </a:avLst>
          </a:prstGeom>
          <a:solidFill>
            <a:srgbClr val="FBBF24">
              <a:alpha val="80000"/>
            </a:srgbClr>
          </a:solidFill>
          <a:ln/>
        </p:spPr>
      </p:sp>
      <p:sp>
        <p:nvSpPr>
          <p:cNvPr id="39" name="Text 37"/>
          <p:cNvSpPr txBox="1"/>
          <p:nvPr/>
        </p:nvSpPr>
        <p:spPr>
          <a:xfrm>
            <a:off x="10674706" y="2777947"/>
            <a:ext cx="7168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~140 tons</a:t>
            </a:r>
            <a:endParaRPr lang="en-US" sz="1000" dirty="0"/>
          </a:p>
        </p:txBody>
      </p:sp>
      <p:sp>
        <p:nvSpPr>
          <p:cNvPr id="40" name="Shape 38"/>
          <p:cNvSpPr/>
          <p:nvPr/>
        </p:nvSpPr>
        <p:spPr>
          <a:xfrm>
            <a:off x="6747358" y="3141878"/>
            <a:ext cx="3400654" cy="228600"/>
          </a:xfrm>
          <a:prstGeom prst="roundRect">
            <a:avLst>
              <a:gd name="adj" fmla="val 66667"/>
            </a:avLst>
          </a:prstGeom>
          <a:solidFill>
            <a:srgbClr val="3B82F6">
              <a:alpha val="70000"/>
            </a:srgbClr>
          </a:solidFill>
          <a:ln/>
        </p:spPr>
      </p:sp>
      <p:sp>
        <p:nvSpPr>
          <p:cNvPr id="41" name="Text 39"/>
          <p:cNvSpPr txBox="1"/>
          <p:nvPr/>
        </p:nvSpPr>
        <p:spPr>
          <a:xfrm>
            <a:off x="9492386" y="3158338"/>
            <a:ext cx="6501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~95 tons</a:t>
            </a:r>
            <a:endParaRPr lang="en-US" sz="1000" dirty="0"/>
          </a:p>
        </p:txBody>
      </p:sp>
      <p:sp>
        <p:nvSpPr>
          <p:cNvPr id="42" name="Shape 40"/>
          <p:cNvSpPr/>
          <p:nvPr/>
        </p:nvSpPr>
        <p:spPr>
          <a:xfrm>
            <a:off x="6747358" y="3522269"/>
            <a:ext cx="3743554" cy="228600"/>
          </a:xfrm>
          <a:prstGeom prst="roundRect">
            <a:avLst>
              <a:gd name="adj" fmla="val 66667"/>
            </a:avLst>
          </a:prstGeom>
          <a:solidFill>
            <a:srgbClr val="3B82F6">
              <a:alpha val="90000"/>
            </a:srgbClr>
          </a:solidFill>
          <a:ln/>
        </p:spPr>
      </p:sp>
      <p:sp>
        <p:nvSpPr>
          <p:cNvPr id="43" name="Text 41"/>
          <p:cNvSpPr txBox="1"/>
          <p:nvPr/>
        </p:nvSpPr>
        <p:spPr>
          <a:xfrm>
            <a:off x="9789566" y="3539642"/>
            <a:ext cx="70683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~105 tons</a:t>
            </a:r>
            <a:endParaRPr lang="en-US" sz="1000" dirty="0"/>
          </a:p>
        </p:txBody>
      </p:sp>
      <p:sp>
        <p:nvSpPr>
          <p:cNvPr id="44" name="Shape 42"/>
          <p:cNvSpPr/>
          <p:nvPr/>
        </p:nvSpPr>
        <p:spPr>
          <a:xfrm>
            <a:off x="6747358" y="3903574"/>
            <a:ext cx="4990795" cy="228600"/>
          </a:xfrm>
          <a:prstGeom prst="roundRect">
            <a:avLst>
              <a:gd name="adj" fmla="val 66667"/>
            </a:avLst>
          </a:prstGeom>
          <a:solidFill>
            <a:srgbClr val="10B981">
              <a:alpha val="70000"/>
            </a:srgbClr>
          </a:solidFill>
          <a:ln/>
        </p:spPr>
      </p:sp>
      <p:sp>
        <p:nvSpPr>
          <p:cNvPr id="45" name="Text 43"/>
          <p:cNvSpPr txBox="1"/>
          <p:nvPr/>
        </p:nvSpPr>
        <p:spPr>
          <a:xfrm>
            <a:off x="10841126" y="3920947"/>
            <a:ext cx="89794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100-150 tons</a:t>
            </a:r>
            <a:endParaRPr lang="en-US" sz="1000" dirty="0"/>
          </a:p>
        </p:txBody>
      </p:sp>
      <p:sp>
        <p:nvSpPr>
          <p:cNvPr id="46" name="Shape 44"/>
          <p:cNvSpPr/>
          <p:nvPr/>
        </p:nvSpPr>
        <p:spPr>
          <a:xfrm>
            <a:off x="6747358" y="4871009"/>
            <a:ext cx="4791456" cy="228600"/>
          </a:xfrm>
          <a:prstGeom prst="roundRect">
            <a:avLst>
              <a:gd name="adj" fmla="val 66667"/>
            </a:avLst>
          </a:prstGeom>
          <a:solidFill>
            <a:srgbClr val="FBBF24">
              <a:alpha val="80000"/>
            </a:srgbClr>
          </a:solidFill>
          <a:ln/>
        </p:spPr>
      </p:sp>
      <p:sp>
        <p:nvSpPr>
          <p:cNvPr id="47" name="Text 45"/>
          <p:cNvSpPr txBox="1"/>
          <p:nvPr/>
        </p:nvSpPr>
        <p:spPr>
          <a:xfrm>
            <a:off x="10871302" y="4888382"/>
            <a:ext cx="66934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~48 tons</a:t>
            </a:r>
            <a:endParaRPr lang="en-US" sz="1000" dirty="0"/>
          </a:p>
        </p:txBody>
      </p:sp>
      <p:sp>
        <p:nvSpPr>
          <p:cNvPr id="48" name="Shape 46"/>
          <p:cNvSpPr/>
          <p:nvPr/>
        </p:nvSpPr>
        <p:spPr>
          <a:xfrm>
            <a:off x="6747358" y="5252314"/>
            <a:ext cx="2695651" cy="228600"/>
          </a:xfrm>
          <a:prstGeom prst="roundRect">
            <a:avLst>
              <a:gd name="adj" fmla="val 66667"/>
            </a:avLst>
          </a:prstGeom>
          <a:solidFill>
            <a:srgbClr val="3B82F6">
              <a:alpha val="70000"/>
            </a:srgbClr>
          </a:solidFill>
          <a:ln/>
        </p:spPr>
      </p:sp>
      <p:sp>
        <p:nvSpPr>
          <p:cNvPr id="49" name="Text 47"/>
          <p:cNvSpPr txBox="1"/>
          <p:nvPr/>
        </p:nvSpPr>
        <p:spPr>
          <a:xfrm>
            <a:off x="8798357" y="5269687"/>
            <a:ext cx="6501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~27 tons</a:t>
            </a:r>
            <a:endParaRPr lang="en-US" sz="1000" dirty="0"/>
          </a:p>
        </p:txBody>
      </p:sp>
      <p:sp>
        <p:nvSpPr>
          <p:cNvPr id="50" name="Shape 48"/>
          <p:cNvSpPr/>
          <p:nvPr/>
        </p:nvSpPr>
        <p:spPr>
          <a:xfrm>
            <a:off x="6747358" y="5633618"/>
            <a:ext cx="4190695" cy="228600"/>
          </a:xfrm>
          <a:prstGeom prst="roundRect">
            <a:avLst>
              <a:gd name="adj" fmla="val 66667"/>
            </a:avLst>
          </a:prstGeom>
          <a:solidFill>
            <a:srgbClr val="3B82F6">
              <a:alpha val="90000"/>
            </a:srgbClr>
          </a:solidFill>
          <a:ln/>
        </p:spPr>
      </p:sp>
      <p:sp>
        <p:nvSpPr>
          <p:cNvPr id="51" name="Text 49"/>
          <p:cNvSpPr txBox="1"/>
          <p:nvPr/>
        </p:nvSpPr>
        <p:spPr>
          <a:xfrm>
            <a:off x="10078517" y="5650078"/>
            <a:ext cx="86959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~38-42 tons</a:t>
            </a:r>
            <a:endParaRPr lang="en-US" sz="1000" dirty="0"/>
          </a:p>
        </p:txBody>
      </p:sp>
      <p:sp>
        <p:nvSpPr>
          <p:cNvPr id="52" name="Shape 50"/>
          <p:cNvSpPr/>
          <p:nvPr/>
        </p:nvSpPr>
        <p:spPr>
          <a:xfrm>
            <a:off x="6747358" y="6014009"/>
            <a:ext cx="4990795" cy="228600"/>
          </a:xfrm>
          <a:prstGeom prst="roundRect">
            <a:avLst>
              <a:gd name="adj" fmla="val 66667"/>
            </a:avLst>
          </a:prstGeom>
          <a:solidFill>
            <a:srgbClr val="10B981">
              <a:alpha val="70000"/>
            </a:srgbClr>
          </a:solidFill>
          <a:ln/>
        </p:spPr>
      </p:sp>
      <p:sp>
        <p:nvSpPr>
          <p:cNvPr id="53" name="Text 51"/>
          <p:cNvSpPr txBox="1"/>
          <p:nvPr/>
        </p:nvSpPr>
        <p:spPr>
          <a:xfrm>
            <a:off x="10974629" y="6031382"/>
            <a:ext cx="7644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≥100 tons*</a:t>
            </a:r>
            <a:endParaRPr lang="en-US" sz="1000" dirty="0"/>
          </a:p>
        </p:txBody>
      </p:sp>
      <p:sp>
        <p:nvSpPr>
          <p:cNvPr id="54" name="Text 52"/>
          <p:cNvSpPr txBox="1"/>
          <p:nvPr/>
        </p:nvSpPr>
        <p:spPr>
          <a:xfrm>
            <a:off x="5699455" y="6557162"/>
            <a:ext cx="5143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i="1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* With on-orbit refueling. TLI lift varies by trajectory and margins; values are approximate.</a:t>
            </a:r>
            <a:endParaRPr lang="en-US" sz="900" dirty="0"/>
          </a:p>
        </p:txBody>
      </p:sp>
      <p:sp>
        <p:nvSpPr>
          <p:cNvPr id="55" name="Shape 53"/>
          <p:cNvSpPr/>
          <p:nvPr/>
        </p:nvSpPr>
        <p:spPr>
          <a:xfrm>
            <a:off x="457200" y="7205472"/>
            <a:ext cx="2648102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3097073" y="7205472"/>
            <a:ext cx="2229307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5320894" y="7205472"/>
            <a:ext cx="6420002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58" name="Text 56"/>
          <p:cNvSpPr txBox="1"/>
          <p:nvPr/>
        </p:nvSpPr>
        <p:spPr>
          <a:xfrm>
            <a:off x="533095" y="6966814"/>
            <a:ext cx="55869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</a:t>
            </a:r>
            <a:endParaRPr lang="en-US" sz="900" dirty="0"/>
          </a:p>
        </p:txBody>
      </p:sp>
      <p:sp>
        <p:nvSpPr>
          <p:cNvPr id="59" name="Text 57"/>
          <p:cNvSpPr txBox="1"/>
          <p:nvPr/>
        </p:nvSpPr>
        <p:spPr>
          <a:xfrm>
            <a:off x="3173882" y="6966814"/>
            <a:ext cx="30175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Era</a:t>
            </a:r>
            <a:endParaRPr lang="en-US" sz="900" dirty="0"/>
          </a:p>
        </p:txBody>
      </p:sp>
      <p:sp>
        <p:nvSpPr>
          <p:cNvPr id="60" name="Text 58"/>
          <p:cNvSpPr txBox="1"/>
          <p:nvPr/>
        </p:nvSpPr>
        <p:spPr>
          <a:xfrm>
            <a:off x="5397703" y="6966814"/>
            <a:ext cx="46360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Notes</a:t>
            </a:r>
            <a:endParaRPr lang="en-US" sz="900" dirty="0"/>
          </a:p>
        </p:txBody>
      </p:sp>
      <p:sp>
        <p:nvSpPr>
          <p:cNvPr id="61" name="Shape 59"/>
          <p:cNvSpPr/>
          <p:nvPr/>
        </p:nvSpPr>
        <p:spPr>
          <a:xfrm>
            <a:off x="457200" y="7554773"/>
            <a:ext cx="2648102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3097073" y="7554773"/>
            <a:ext cx="2229307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63" name="Shape 61"/>
          <p:cNvSpPr/>
          <p:nvPr/>
        </p:nvSpPr>
        <p:spPr>
          <a:xfrm>
            <a:off x="5320894" y="7554773"/>
            <a:ext cx="6420002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457200" y="7899502"/>
            <a:ext cx="2648102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65" name="Shape 63"/>
          <p:cNvSpPr/>
          <p:nvPr/>
        </p:nvSpPr>
        <p:spPr>
          <a:xfrm>
            <a:off x="3097073" y="7899502"/>
            <a:ext cx="2229307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66" name="Shape 64"/>
          <p:cNvSpPr/>
          <p:nvPr/>
        </p:nvSpPr>
        <p:spPr>
          <a:xfrm>
            <a:off x="5320894" y="7899502"/>
            <a:ext cx="6420002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457200" y="8244230"/>
            <a:ext cx="2648102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68" name="Shape 66"/>
          <p:cNvSpPr/>
          <p:nvPr/>
        </p:nvSpPr>
        <p:spPr>
          <a:xfrm>
            <a:off x="3097073" y="8244230"/>
            <a:ext cx="2229307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69" name="Shape 67"/>
          <p:cNvSpPr/>
          <p:nvPr/>
        </p:nvSpPr>
        <p:spPr>
          <a:xfrm>
            <a:off x="5320894" y="8244230"/>
            <a:ext cx="6420002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70" name="Shape 68"/>
          <p:cNvSpPr/>
          <p:nvPr/>
        </p:nvSpPr>
        <p:spPr>
          <a:xfrm>
            <a:off x="457200" y="8588959"/>
            <a:ext cx="2648102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71" name="Shape 69"/>
          <p:cNvSpPr/>
          <p:nvPr/>
        </p:nvSpPr>
        <p:spPr>
          <a:xfrm>
            <a:off x="3097073" y="8588959"/>
            <a:ext cx="2229307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72" name="Shape 70"/>
          <p:cNvSpPr/>
          <p:nvPr/>
        </p:nvSpPr>
        <p:spPr>
          <a:xfrm>
            <a:off x="5320894" y="8588959"/>
            <a:ext cx="6420002" cy="9144"/>
          </a:xfrm>
          <a:prstGeom prst="rect">
            <a:avLst/>
          </a:prstGeom>
          <a:solidFill>
            <a:srgbClr val="1A1A2E">
              <a:alpha val="10000"/>
            </a:srgbClr>
          </a:solidFill>
          <a:ln/>
        </p:spPr>
      </p:sp>
      <p:sp>
        <p:nvSpPr>
          <p:cNvPr id="73" name="Text 71"/>
          <p:cNvSpPr txBox="1"/>
          <p:nvPr/>
        </p:nvSpPr>
        <p:spPr>
          <a:xfrm>
            <a:off x="533095" y="7311542"/>
            <a:ext cx="168249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Saturn V + Apollo CSM/LM</a:t>
            </a:r>
            <a:endParaRPr lang="en-US" sz="900" dirty="0"/>
          </a:p>
        </p:txBody>
      </p:sp>
      <p:sp>
        <p:nvSpPr>
          <p:cNvPr id="74" name="Text 72"/>
          <p:cNvSpPr txBox="1"/>
          <p:nvPr/>
        </p:nvSpPr>
        <p:spPr>
          <a:xfrm>
            <a:off x="3173882" y="7311542"/>
            <a:ext cx="67299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1967–1973</a:t>
            </a:r>
            <a:endParaRPr lang="en-US" sz="900" dirty="0"/>
          </a:p>
        </p:txBody>
      </p:sp>
      <p:sp>
        <p:nvSpPr>
          <p:cNvPr id="75" name="Text 73"/>
          <p:cNvSpPr txBox="1"/>
          <p:nvPr/>
        </p:nvSpPr>
        <p:spPr>
          <a:xfrm>
            <a:off x="5397703" y="7311542"/>
            <a:ext cx="416875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Expendable; three-stage kerolox/hypergolic; Moon landings via LM.</a:t>
            </a:r>
            <a:endParaRPr lang="en-US" sz="900" dirty="0"/>
          </a:p>
        </p:txBody>
      </p:sp>
      <p:sp>
        <p:nvSpPr>
          <p:cNvPr id="76" name="Text 74"/>
          <p:cNvSpPr txBox="1"/>
          <p:nvPr/>
        </p:nvSpPr>
        <p:spPr>
          <a:xfrm>
            <a:off x="533095" y="7656271"/>
            <a:ext cx="124449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SLS Block 1 + Orion</a:t>
            </a:r>
            <a:endParaRPr lang="en-US" sz="900" dirty="0"/>
          </a:p>
        </p:txBody>
      </p:sp>
      <p:sp>
        <p:nvSpPr>
          <p:cNvPr id="77" name="Text 75"/>
          <p:cNvSpPr txBox="1"/>
          <p:nvPr/>
        </p:nvSpPr>
        <p:spPr>
          <a:xfrm>
            <a:off x="3173882" y="7656271"/>
            <a:ext cx="81564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I–III</a:t>
            </a:r>
            <a:endParaRPr lang="en-US" sz="900" dirty="0"/>
          </a:p>
        </p:txBody>
      </p:sp>
      <p:sp>
        <p:nvSpPr>
          <p:cNvPr id="78" name="Text 76"/>
          <p:cNvSpPr txBox="1"/>
          <p:nvPr/>
        </p:nvSpPr>
        <p:spPr>
          <a:xfrm>
            <a:off x="5397703" y="7656271"/>
            <a:ext cx="405445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Expendable; RS‑25 + 5‑segment SRBs; Orion for deep-space crew.</a:t>
            </a:r>
            <a:endParaRPr lang="en-US" sz="900" dirty="0"/>
          </a:p>
        </p:txBody>
      </p:sp>
      <p:sp>
        <p:nvSpPr>
          <p:cNvPr id="79" name="Text 77"/>
          <p:cNvSpPr txBox="1"/>
          <p:nvPr/>
        </p:nvSpPr>
        <p:spPr>
          <a:xfrm>
            <a:off x="533095" y="8001000"/>
            <a:ext cx="133045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SLS Block 1B + Orion</a:t>
            </a:r>
            <a:endParaRPr lang="en-US" sz="900" dirty="0"/>
          </a:p>
        </p:txBody>
      </p:sp>
      <p:sp>
        <p:nvSpPr>
          <p:cNvPr id="80" name="Text 78"/>
          <p:cNvSpPr txBox="1"/>
          <p:nvPr/>
        </p:nvSpPr>
        <p:spPr>
          <a:xfrm>
            <a:off x="3173882" y="8001000"/>
            <a:ext cx="79644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IV+</a:t>
            </a:r>
            <a:endParaRPr lang="en-US" sz="900" dirty="0"/>
          </a:p>
        </p:txBody>
      </p:sp>
      <p:sp>
        <p:nvSpPr>
          <p:cNvPr id="81" name="Text 79"/>
          <p:cNvSpPr txBox="1"/>
          <p:nvPr/>
        </p:nvSpPr>
        <p:spPr>
          <a:xfrm>
            <a:off x="5397703" y="8001000"/>
            <a:ext cx="295899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EUS upper stage; Gateway and larger payloads.</a:t>
            </a:r>
            <a:endParaRPr lang="en-US" sz="900" dirty="0"/>
          </a:p>
        </p:txBody>
      </p:sp>
      <p:sp>
        <p:nvSpPr>
          <p:cNvPr id="82" name="Text 80"/>
          <p:cNvSpPr txBox="1"/>
          <p:nvPr/>
        </p:nvSpPr>
        <p:spPr>
          <a:xfrm>
            <a:off x="533095" y="8345729"/>
            <a:ext cx="140634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Starship (HLS variant)</a:t>
            </a:r>
            <a:endParaRPr lang="en-US" sz="900" dirty="0"/>
          </a:p>
        </p:txBody>
      </p:sp>
      <p:sp>
        <p:nvSpPr>
          <p:cNvPr id="83" name="Text 81"/>
          <p:cNvSpPr txBox="1"/>
          <p:nvPr/>
        </p:nvSpPr>
        <p:spPr>
          <a:xfrm>
            <a:off x="3173882" y="8345729"/>
            <a:ext cx="140634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III+ (provider)</a:t>
            </a:r>
            <a:endParaRPr lang="en-US" sz="900" dirty="0"/>
          </a:p>
        </p:txBody>
      </p:sp>
      <p:sp>
        <p:nvSpPr>
          <p:cNvPr id="84" name="Text 82"/>
          <p:cNvSpPr txBox="1"/>
          <p:nvPr/>
        </p:nvSpPr>
        <p:spPr>
          <a:xfrm>
            <a:off x="5397703" y="8345729"/>
            <a:ext cx="309250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 reusable; lunar lander under NASA contract.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alphaModFix amt="5000"/>
          </a:blip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57200" y="352044"/>
            <a:ext cx="7325258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Mission Timeline: Apollo to Artemis</a:t>
            </a:r>
            <a:endParaRPr lang="en-US" sz="3000" dirty="0"/>
          </a:p>
        </p:txBody>
      </p:sp>
      <p:sp>
        <p:nvSpPr>
          <p:cNvPr id="5" name="Shape 2"/>
          <p:cNvSpPr/>
          <p:nvPr/>
        </p:nvSpPr>
        <p:spPr>
          <a:xfrm>
            <a:off x="457200" y="1028700"/>
            <a:ext cx="11277295" cy="9144"/>
          </a:xfrm>
          <a:prstGeom prst="rect">
            <a:avLst/>
          </a:prstGeom>
          <a:solidFill>
            <a:srgbClr val="8D99AE"/>
          </a:solidFill>
          <a:ln/>
        </p:spPr>
      </p:sp>
      <p:sp>
        <p:nvSpPr>
          <p:cNvPr id="6" name="Shape 3"/>
          <p:cNvSpPr/>
          <p:nvPr/>
        </p:nvSpPr>
        <p:spPr>
          <a:xfrm>
            <a:off x="457200" y="3624682"/>
            <a:ext cx="4858207" cy="571500"/>
          </a:xfrm>
          <a:prstGeom prst="roundRect">
            <a:avLst>
              <a:gd name="adj" fmla="val 10667"/>
            </a:avLst>
          </a:prstGeom>
          <a:solidFill>
            <a:srgbClr val="FFD700">
              <a:alpha val="1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306263" y="3624682"/>
            <a:ext cx="6429146" cy="571500"/>
          </a:xfrm>
          <a:prstGeom prst="roundRect">
            <a:avLst>
              <a:gd name="adj" fmla="val 10667"/>
            </a:avLst>
          </a:prstGeom>
          <a:solidFill>
            <a:srgbClr val="87CEFA">
              <a:alpha val="15000"/>
            </a:srgbClr>
          </a:solidFill>
          <a:ln/>
        </p:spPr>
      </p:sp>
      <p:sp>
        <p:nvSpPr>
          <p:cNvPr id="8" name="Text 5"/>
          <p:cNvSpPr txBox="1"/>
          <p:nvPr/>
        </p:nvSpPr>
        <p:spPr>
          <a:xfrm>
            <a:off x="1028700" y="3262579"/>
            <a:ext cx="101589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B886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ERA</a:t>
            </a:r>
            <a:endParaRPr lang="en-US" sz="900" dirty="0"/>
          </a:p>
        </p:txBody>
      </p:sp>
      <p:sp>
        <p:nvSpPr>
          <p:cNvPr id="9" name="Text 6"/>
          <p:cNvSpPr txBox="1"/>
          <p:nvPr/>
        </p:nvSpPr>
        <p:spPr>
          <a:xfrm>
            <a:off x="10196474" y="3262579"/>
            <a:ext cx="106344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90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ERA</a:t>
            </a:r>
            <a:endParaRPr lang="en-US" sz="900" dirty="0"/>
          </a:p>
        </p:txBody>
      </p:sp>
      <p:sp>
        <p:nvSpPr>
          <p:cNvPr id="10" name="Shape 7"/>
          <p:cNvSpPr/>
          <p:nvPr/>
        </p:nvSpPr>
        <p:spPr>
          <a:xfrm>
            <a:off x="457200" y="3909974"/>
            <a:ext cx="11277295" cy="28346"/>
          </a:xfrm>
          <a:prstGeom prst="rect">
            <a:avLst/>
          </a:prstGeom>
          <a:solidFill>
            <a:srgbClr val="33333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0" r="0" t="-693" b="-693"/>
          <a:stretch/>
        </p:blipFill>
        <p:spPr>
          <a:xfrm>
            <a:off x="457200" y="3053182"/>
            <a:ext cx="11277295" cy="9528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1011326" y="3528670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2702966" y="3528670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4394606" y="3528670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7777886" y="3528670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469526" y="3528670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10597896" y="3528670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944575" y="3909974"/>
            <a:ext cx="152705" cy="152705"/>
          </a:xfrm>
          <a:prstGeom prst="ellipse">
            <a:avLst/>
          </a:prstGeom>
          <a:solidFill>
            <a:srgbClr val="2B2D42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19" name="Shape 15"/>
          <p:cNvSpPr/>
          <p:nvPr/>
        </p:nvSpPr>
        <p:spPr>
          <a:xfrm>
            <a:off x="4327855" y="3909974"/>
            <a:ext cx="152705" cy="152705"/>
          </a:xfrm>
          <a:prstGeom prst="ellipse">
            <a:avLst/>
          </a:prstGeom>
          <a:solidFill>
            <a:srgbClr val="2B2D42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7711135" y="3909974"/>
            <a:ext cx="152705" cy="152705"/>
          </a:xfrm>
          <a:prstGeom prst="ellipse">
            <a:avLst/>
          </a:prstGeom>
          <a:solidFill>
            <a:srgbClr val="2B2D42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21" name="Shape 17"/>
          <p:cNvSpPr/>
          <p:nvPr/>
        </p:nvSpPr>
        <p:spPr>
          <a:xfrm>
            <a:off x="10531145" y="3909974"/>
            <a:ext cx="152705" cy="152705"/>
          </a:xfrm>
          <a:prstGeom prst="ellipse">
            <a:avLst/>
          </a:prstGeom>
          <a:solidFill>
            <a:srgbClr val="2B2D42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22" name="Text 18"/>
          <p:cNvSpPr txBox="1"/>
          <p:nvPr/>
        </p:nvSpPr>
        <p:spPr>
          <a:xfrm>
            <a:off x="866851" y="4129430"/>
            <a:ext cx="4288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1961</a:t>
            </a:r>
            <a:endParaRPr lang="en-US" sz="1200" dirty="0"/>
          </a:p>
        </p:txBody>
      </p:sp>
      <p:sp>
        <p:nvSpPr>
          <p:cNvPr id="23" name="Text 19"/>
          <p:cNvSpPr txBox="1"/>
          <p:nvPr/>
        </p:nvSpPr>
        <p:spPr>
          <a:xfrm>
            <a:off x="2540203" y="4205326"/>
            <a:ext cx="46725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1969</a:t>
            </a:r>
            <a:endParaRPr lang="en-US" sz="1200" dirty="0"/>
          </a:p>
        </p:txBody>
      </p:sp>
      <p:sp>
        <p:nvSpPr>
          <p:cNvPr id="24" name="Text 20"/>
          <p:cNvSpPr txBox="1"/>
          <p:nvPr/>
        </p:nvSpPr>
        <p:spPr>
          <a:xfrm>
            <a:off x="4237330" y="4129430"/>
            <a:ext cx="45720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1972</a:t>
            </a:r>
            <a:endParaRPr lang="en-US" sz="1200" dirty="0"/>
          </a:p>
        </p:txBody>
      </p:sp>
      <p:sp>
        <p:nvSpPr>
          <p:cNvPr id="25" name="Text 21"/>
          <p:cNvSpPr txBox="1"/>
          <p:nvPr/>
        </p:nvSpPr>
        <p:spPr>
          <a:xfrm>
            <a:off x="7611466" y="4129430"/>
            <a:ext cx="47640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2014</a:t>
            </a:r>
            <a:endParaRPr lang="en-US" sz="1200" dirty="0"/>
          </a:p>
        </p:txBody>
      </p:sp>
      <p:sp>
        <p:nvSpPr>
          <p:cNvPr id="26" name="Text 22"/>
          <p:cNvSpPr txBox="1"/>
          <p:nvPr/>
        </p:nvSpPr>
        <p:spPr>
          <a:xfrm>
            <a:off x="9294876" y="4205326"/>
            <a:ext cx="48646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2022</a:t>
            </a:r>
            <a:endParaRPr lang="en-US" sz="1200" dirty="0"/>
          </a:p>
        </p:txBody>
      </p:sp>
      <p:sp>
        <p:nvSpPr>
          <p:cNvPr id="27" name="Text 23"/>
          <p:cNvSpPr txBox="1"/>
          <p:nvPr/>
        </p:nvSpPr>
        <p:spPr>
          <a:xfrm>
            <a:off x="10419588" y="4129430"/>
            <a:ext cx="49560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2026</a:t>
            </a:r>
            <a:endParaRPr lang="en-US" sz="1200" dirty="0"/>
          </a:p>
        </p:txBody>
      </p:sp>
      <p:sp>
        <p:nvSpPr>
          <p:cNvPr id="28" name="Text 24"/>
          <p:cNvSpPr txBox="1"/>
          <p:nvPr/>
        </p:nvSpPr>
        <p:spPr>
          <a:xfrm>
            <a:off x="431597" y="4358030"/>
            <a:ext cx="127284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JFK sets Moon goal</a:t>
            </a:r>
            <a:endParaRPr lang="en-US" sz="900" dirty="0"/>
          </a:p>
        </p:txBody>
      </p:sp>
      <p:sp>
        <p:nvSpPr>
          <p:cNvPr id="29" name="Text 25"/>
          <p:cNvSpPr txBox="1"/>
          <p:nvPr/>
        </p:nvSpPr>
        <p:spPr>
          <a:xfrm>
            <a:off x="2138782" y="4433926"/>
            <a:ext cx="1244498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11: first lunar landing</a:t>
            </a:r>
            <a:endParaRPr lang="en-US" sz="900" dirty="0"/>
          </a:p>
        </p:txBody>
      </p:sp>
      <p:sp>
        <p:nvSpPr>
          <p:cNvPr id="30" name="Text 26"/>
          <p:cNvSpPr txBox="1"/>
          <p:nvPr/>
        </p:nvSpPr>
        <p:spPr>
          <a:xfrm>
            <a:off x="3774643" y="4358030"/>
            <a:ext cx="1358798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17: last Moon landing of Apollo era</a:t>
            </a:r>
            <a:endParaRPr lang="en-US" sz="900" dirty="0"/>
          </a:p>
        </p:txBody>
      </p:sp>
      <p:sp>
        <p:nvSpPr>
          <p:cNvPr id="31" name="Text 27"/>
          <p:cNvSpPr txBox="1"/>
          <p:nvPr/>
        </p:nvSpPr>
        <p:spPr>
          <a:xfrm>
            <a:off x="7120433" y="4358030"/>
            <a:ext cx="1434694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Orion EFT-1 uncrewed test (Earth orbit)</a:t>
            </a:r>
            <a:endParaRPr lang="en-US" sz="900" dirty="0"/>
          </a:p>
        </p:txBody>
      </p:sp>
      <p:sp>
        <p:nvSpPr>
          <p:cNvPr id="32" name="Text 28"/>
          <p:cNvSpPr txBox="1"/>
          <p:nvPr/>
        </p:nvSpPr>
        <p:spPr>
          <a:xfrm>
            <a:off x="8751722" y="4433926"/>
            <a:ext cx="1548994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I: uncrewed SLS/Orion lunar mission</a:t>
            </a:r>
            <a:endParaRPr lang="en-US" sz="900" dirty="0"/>
          </a:p>
        </p:txBody>
      </p:sp>
      <p:sp>
        <p:nvSpPr>
          <p:cNvPr id="33" name="Text 29"/>
          <p:cNvSpPr txBox="1"/>
          <p:nvPr/>
        </p:nvSpPr>
        <p:spPr>
          <a:xfrm>
            <a:off x="10190988" y="4358030"/>
            <a:ext cx="929945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III: crewed lunar landing (NET)</a:t>
            </a:r>
            <a:endParaRPr lang="en-US" sz="900" dirty="0"/>
          </a:p>
        </p:txBody>
      </p:sp>
      <p:sp>
        <p:nvSpPr>
          <p:cNvPr id="34" name="Shape 30"/>
          <p:cNvSpPr/>
          <p:nvPr/>
        </p:nvSpPr>
        <p:spPr>
          <a:xfrm>
            <a:off x="2072945" y="4005072"/>
            <a:ext cx="152705" cy="152705"/>
          </a:xfrm>
          <a:prstGeom prst="ellipse">
            <a:avLst/>
          </a:prstGeom>
          <a:solidFill>
            <a:srgbClr val="2B2D42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35" name="Shape 31"/>
          <p:cNvSpPr/>
          <p:nvPr/>
        </p:nvSpPr>
        <p:spPr>
          <a:xfrm>
            <a:off x="3200400" y="4005072"/>
            <a:ext cx="152705" cy="152705"/>
          </a:xfrm>
          <a:prstGeom prst="ellipse">
            <a:avLst/>
          </a:prstGeom>
          <a:solidFill>
            <a:srgbClr val="2B2D42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36" name="Shape 32"/>
          <p:cNvSpPr/>
          <p:nvPr/>
        </p:nvSpPr>
        <p:spPr>
          <a:xfrm>
            <a:off x="6583680" y="4005072"/>
            <a:ext cx="152705" cy="152705"/>
          </a:xfrm>
          <a:prstGeom prst="ellipse">
            <a:avLst/>
          </a:prstGeom>
          <a:solidFill>
            <a:srgbClr val="2B2D42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37" name="Shape 33"/>
          <p:cNvSpPr/>
          <p:nvPr/>
        </p:nvSpPr>
        <p:spPr>
          <a:xfrm>
            <a:off x="8839505" y="4005072"/>
            <a:ext cx="152705" cy="152705"/>
          </a:xfrm>
          <a:prstGeom prst="ellipse">
            <a:avLst/>
          </a:prstGeom>
          <a:solidFill>
            <a:srgbClr val="2B2D42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38" name="Shape 34"/>
          <p:cNvSpPr/>
          <p:nvPr/>
        </p:nvSpPr>
        <p:spPr>
          <a:xfrm>
            <a:off x="9966960" y="4005072"/>
            <a:ext cx="152705" cy="152705"/>
          </a:xfrm>
          <a:prstGeom prst="ellipse">
            <a:avLst/>
          </a:prstGeom>
          <a:solidFill>
            <a:srgbClr val="2B2D42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39" name="Shape 35"/>
          <p:cNvSpPr/>
          <p:nvPr/>
        </p:nvSpPr>
        <p:spPr>
          <a:xfrm>
            <a:off x="11094415" y="4005072"/>
            <a:ext cx="152705" cy="152705"/>
          </a:xfrm>
          <a:prstGeom prst="ellipse">
            <a:avLst/>
          </a:prstGeom>
          <a:solidFill>
            <a:srgbClr val="2B2D42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40" name="Shape 36"/>
          <p:cNvSpPr/>
          <p:nvPr/>
        </p:nvSpPr>
        <p:spPr>
          <a:xfrm>
            <a:off x="2139696" y="4205326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41" name="Shape 37"/>
          <p:cNvSpPr/>
          <p:nvPr/>
        </p:nvSpPr>
        <p:spPr>
          <a:xfrm>
            <a:off x="3267151" y="4205326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42" name="Shape 38"/>
          <p:cNvSpPr/>
          <p:nvPr/>
        </p:nvSpPr>
        <p:spPr>
          <a:xfrm>
            <a:off x="6650431" y="4205326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43" name="Shape 39"/>
          <p:cNvSpPr/>
          <p:nvPr/>
        </p:nvSpPr>
        <p:spPr>
          <a:xfrm>
            <a:off x="8906256" y="4205326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44" name="Shape 40"/>
          <p:cNvSpPr/>
          <p:nvPr/>
        </p:nvSpPr>
        <p:spPr>
          <a:xfrm>
            <a:off x="10033711" y="4205326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45" name="Shape 41"/>
          <p:cNvSpPr/>
          <p:nvPr/>
        </p:nvSpPr>
        <p:spPr>
          <a:xfrm>
            <a:off x="11161166" y="4205326"/>
            <a:ext cx="19202" cy="381305"/>
          </a:xfrm>
          <a:prstGeom prst="rect">
            <a:avLst/>
          </a:prstGeom>
          <a:solidFill>
            <a:srgbClr val="2B2D42">
              <a:alpha val="50000"/>
            </a:srgbClr>
          </a:solidFill>
          <a:ln/>
        </p:spPr>
      </p:sp>
      <p:sp>
        <p:nvSpPr>
          <p:cNvPr id="46" name="Text 42"/>
          <p:cNvSpPr txBox="1"/>
          <p:nvPr/>
        </p:nvSpPr>
        <p:spPr>
          <a:xfrm>
            <a:off x="1974190" y="4604918"/>
            <a:ext cx="46725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1968</a:t>
            </a:r>
            <a:endParaRPr lang="en-US" sz="1200" dirty="0"/>
          </a:p>
        </p:txBody>
      </p:sp>
      <p:sp>
        <p:nvSpPr>
          <p:cNvPr id="47" name="Text 43"/>
          <p:cNvSpPr txBox="1"/>
          <p:nvPr/>
        </p:nvSpPr>
        <p:spPr>
          <a:xfrm>
            <a:off x="3104388" y="4604918"/>
            <a:ext cx="46725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1970</a:t>
            </a:r>
            <a:endParaRPr lang="en-US" sz="1200" dirty="0"/>
          </a:p>
        </p:txBody>
      </p:sp>
      <p:sp>
        <p:nvSpPr>
          <p:cNvPr id="48" name="Text 44"/>
          <p:cNvSpPr txBox="1"/>
          <p:nvPr/>
        </p:nvSpPr>
        <p:spPr>
          <a:xfrm>
            <a:off x="6505956" y="4604918"/>
            <a:ext cx="4288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2011</a:t>
            </a:r>
            <a:endParaRPr lang="en-US" sz="1200" dirty="0"/>
          </a:p>
        </p:txBody>
      </p:sp>
      <p:sp>
        <p:nvSpPr>
          <p:cNvPr id="49" name="Text 45"/>
          <p:cNvSpPr txBox="1"/>
          <p:nvPr/>
        </p:nvSpPr>
        <p:spPr>
          <a:xfrm>
            <a:off x="8724290" y="4604918"/>
            <a:ext cx="505663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2020</a:t>
            </a:r>
            <a:endParaRPr lang="en-US" sz="1200" dirty="0"/>
          </a:p>
        </p:txBody>
      </p:sp>
      <p:sp>
        <p:nvSpPr>
          <p:cNvPr id="50" name="Text 46"/>
          <p:cNvSpPr txBox="1"/>
          <p:nvPr/>
        </p:nvSpPr>
        <p:spPr>
          <a:xfrm>
            <a:off x="9859061" y="4604918"/>
            <a:ext cx="48646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2025</a:t>
            </a:r>
            <a:endParaRPr lang="en-US" sz="1200" dirty="0"/>
          </a:p>
        </p:txBody>
      </p:sp>
      <p:sp>
        <p:nvSpPr>
          <p:cNvPr id="51" name="Text 47"/>
          <p:cNvSpPr txBox="1"/>
          <p:nvPr/>
        </p:nvSpPr>
        <p:spPr>
          <a:xfrm>
            <a:off x="10981030" y="4604918"/>
            <a:ext cx="49560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2028</a:t>
            </a:r>
            <a:endParaRPr lang="en-US" sz="1200" dirty="0"/>
          </a:p>
        </p:txBody>
      </p:sp>
      <p:sp>
        <p:nvSpPr>
          <p:cNvPr id="52" name="Text 48"/>
          <p:cNvSpPr txBox="1"/>
          <p:nvPr/>
        </p:nvSpPr>
        <p:spPr>
          <a:xfrm>
            <a:off x="1407262" y="4833518"/>
            <a:ext cx="157734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8: first lunar orbit; Earthrise</a:t>
            </a:r>
            <a:endParaRPr lang="en-US" sz="900" dirty="0"/>
          </a:p>
        </p:txBody>
      </p:sp>
      <p:sp>
        <p:nvSpPr>
          <p:cNvPr id="53" name="Text 49"/>
          <p:cNvSpPr txBox="1"/>
          <p:nvPr/>
        </p:nvSpPr>
        <p:spPr>
          <a:xfrm>
            <a:off x="2650846" y="4833518"/>
            <a:ext cx="134874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13: safe return after anomaly</a:t>
            </a:r>
            <a:endParaRPr lang="en-US" sz="900" dirty="0"/>
          </a:p>
        </p:txBody>
      </p:sp>
      <p:sp>
        <p:nvSpPr>
          <p:cNvPr id="54" name="Text 50"/>
          <p:cNvSpPr txBox="1"/>
          <p:nvPr/>
        </p:nvSpPr>
        <p:spPr>
          <a:xfrm>
            <a:off x="6003036" y="4833518"/>
            <a:ext cx="140634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SLS authorized; Orion capsule baseline</a:t>
            </a:r>
            <a:endParaRPr lang="en-US" sz="900" dirty="0"/>
          </a:p>
        </p:txBody>
      </p:sp>
      <p:sp>
        <p:nvSpPr>
          <p:cNvPr id="55" name="Text 51"/>
          <p:cNvSpPr txBox="1"/>
          <p:nvPr/>
        </p:nvSpPr>
        <p:spPr>
          <a:xfrm>
            <a:off x="8217713" y="4833518"/>
            <a:ext cx="1492301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Accords framework announced</a:t>
            </a:r>
            <a:endParaRPr lang="en-US" sz="900" dirty="0"/>
          </a:p>
        </p:txBody>
      </p:sp>
      <p:sp>
        <p:nvSpPr>
          <p:cNvPr id="56" name="Text 52"/>
          <p:cNvSpPr txBox="1"/>
          <p:nvPr/>
        </p:nvSpPr>
        <p:spPr>
          <a:xfrm>
            <a:off x="9321394" y="4833518"/>
            <a:ext cx="153985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II: crewed lunar flyby (NET)</a:t>
            </a:r>
            <a:endParaRPr lang="en-US" sz="900" dirty="0"/>
          </a:p>
        </p:txBody>
      </p:sp>
      <p:sp>
        <p:nvSpPr>
          <p:cNvPr id="57" name="Text 53"/>
          <p:cNvSpPr txBox="1"/>
          <p:nvPr/>
        </p:nvSpPr>
        <p:spPr>
          <a:xfrm>
            <a:off x="10870387" y="4833518"/>
            <a:ext cx="701345" cy="9436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IV: Gateway assembly; SLS Block 1B (NET)</a:t>
            </a:r>
            <a:endParaRPr lang="en-US" sz="900" dirty="0"/>
          </a:p>
        </p:txBody>
      </p:sp>
      <p:sp>
        <p:nvSpPr>
          <p:cNvPr id="58" name="Shape 54"/>
          <p:cNvSpPr/>
          <p:nvPr/>
        </p:nvSpPr>
        <p:spPr>
          <a:xfrm>
            <a:off x="2598725" y="3909974"/>
            <a:ext cx="228600" cy="228600"/>
          </a:xfrm>
          <a:prstGeom prst="ellipse">
            <a:avLst/>
          </a:prstGeom>
          <a:solidFill>
            <a:srgbClr val="E63946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59" name="Shape 55"/>
          <p:cNvSpPr/>
          <p:nvPr/>
        </p:nvSpPr>
        <p:spPr>
          <a:xfrm>
            <a:off x="9365285" y="3909974"/>
            <a:ext cx="228600" cy="228600"/>
          </a:xfrm>
          <a:prstGeom prst="ellipse">
            <a:avLst/>
          </a:prstGeom>
          <a:solidFill>
            <a:srgbClr val="E63946"/>
          </a:solidFill>
          <a:ln w="25400">
            <a:solidFill>
              <a:srgbClr val="FFFFFF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60" name="Text 56"/>
          <p:cNvSpPr txBox="1"/>
          <p:nvPr/>
        </p:nvSpPr>
        <p:spPr>
          <a:xfrm>
            <a:off x="8983980" y="5664708"/>
            <a:ext cx="283281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i="1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 = No Earlier Than; schedules subject to change.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352044"/>
            <a:ext cx="7249363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Budget Trends (Inflation-Adjusted)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457200" y="1028700"/>
            <a:ext cx="11277295" cy="9144"/>
          </a:xfrm>
          <a:prstGeom prst="rect">
            <a:avLst/>
          </a:prstGeom>
          <a:solidFill>
            <a:srgbClr val="8D99AE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457200" y="1295705"/>
            <a:ext cx="9336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Insights</a:t>
            </a:r>
            <a:endParaRPr lang="en-US" sz="1500" dirty="0"/>
          </a:p>
        </p:txBody>
      </p:sp>
      <p:sp>
        <p:nvSpPr>
          <p:cNvPr id="6" name="Text 4"/>
          <p:cNvSpPr txBox="1"/>
          <p:nvPr/>
        </p:nvSpPr>
        <p:spPr>
          <a:xfrm>
            <a:off x="685800" y="1638605"/>
            <a:ext cx="2461565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peak: NASA ≈4.3% of U.S. federal outlays (1966); constant-$ peak far above current levels.</a:t>
            </a:r>
            <a:endParaRPr lang="en-US" sz="1100" dirty="0"/>
          </a:p>
        </p:txBody>
      </p:sp>
      <p:sp>
        <p:nvSpPr>
          <p:cNvPr id="7" name="Text 5"/>
          <p:cNvSpPr txBox="1"/>
          <p:nvPr/>
        </p:nvSpPr>
        <p:spPr>
          <a:xfrm>
            <a:off x="685800" y="2442362"/>
            <a:ext cx="2480767" cy="838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era: NASA ≈0.4–0.5% of federal outlays; Exploration accounts rising but below Apollo scale.</a:t>
            </a:r>
            <a:endParaRPr lang="en-US" sz="1100" dirty="0"/>
          </a:p>
        </p:txBody>
      </p:sp>
      <p:sp>
        <p:nvSpPr>
          <p:cNvPr id="8" name="Text 6"/>
          <p:cNvSpPr txBox="1"/>
          <p:nvPr/>
        </p:nvSpPr>
        <p:spPr>
          <a:xfrm>
            <a:off x="685800" y="3462833"/>
            <a:ext cx="2080260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costs reflect safety, sustainability, and broader science/LEO programs.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3" b="-3"/>
          <a:stretch/>
        </p:blipFill>
        <p:spPr>
          <a:xfrm>
            <a:off x="3581705" y="1419149"/>
            <a:ext cx="8153705" cy="4286707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6395314" y="5838444"/>
            <a:ext cx="543519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i="1" dirty="0">
                <a:solidFill>
                  <a:srgbClr val="6C757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Values are indicative and rounded; constant-dollar conversions depend on index choice.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7255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352044"/>
            <a:ext cx="11259007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Advances: Materials, Computing, Guidance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457200" y="1028700"/>
            <a:ext cx="11277295" cy="9144"/>
          </a:xfrm>
          <a:prstGeom prst="rect">
            <a:avLst/>
          </a:prstGeom>
          <a:solidFill>
            <a:srgbClr val="8D99A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-1" r="-1" t="0" b="0"/>
          <a:stretch/>
        </p:blipFill>
        <p:spPr>
          <a:xfrm>
            <a:off x="3238805" y="1266444"/>
            <a:ext cx="5715000" cy="5238598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2050999" y="2428646"/>
            <a:ext cx="1101852" cy="10671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aluminum alloys to Al-Li, composites, and additive-manufactured engine parts</a:t>
            </a:r>
            <a:endParaRPr lang="en-US" sz="900" dirty="0"/>
          </a:p>
        </p:txBody>
      </p:sp>
      <p:sp>
        <p:nvSpPr>
          <p:cNvPr id="7" name="Text 4"/>
          <p:cNvSpPr txBox="1"/>
          <p:nvPr/>
        </p:nvSpPr>
        <p:spPr>
          <a:xfrm>
            <a:off x="9010498" y="2428646"/>
            <a:ext cx="1358798" cy="695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Ablative heat shields → refined TPS materials and arc-jet validated repairs</a:t>
            </a:r>
            <a:endParaRPr lang="en-US" sz="900" dirty="0"/>
          </a:p>
        </p:txBody>
      </p:sp>
      <p:sp>
        <p:nvSpPr>
          <p:cNvPr id="8" name="Text 5"/>
          <p:cNvSpPr txBox="1"/>
          <p:nvPr/>
        </p:nvSpPr>
        <p:spPr>
          <a:xfrm>
            <a:off x="1425550" y="3952951"/>
            <a:ext cx="1397203" cy="695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Apollo Guidance Computer → modern rad-hard processors with fault tolerance</a:t>
            </a:r>
            <a:endParaRPr lang="en-US" sz="900" dirty="0"/>
          </a:p>
        </p:txBody>
      </p:sp>
      <p:sp>
        <p:nvSpPr>
          <p:cNvPr id="9" name="Text 6"/>
          <p:cNvSpPr txBox="1"/>
          <p:nvPr/>
        </p:nvSpPr>
        <p:spPr>
          <a:xfrm>
            <a:off x="9505188" y="3952951"/>
            <a:ext cx="1320394" cy="695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Inertial platforms → strapdown IMUs + star trackers + GNSS assist</a:t>
            </a:r>
            <a:endParaRPr lang="en-US" sz="900" dirty="0"/>
          </a:p>
        </p:txBody>
      </p:sp>
      <p:sp>
        <p:nvSpPr>
          <p:cNvPr id="10" name="Text 7"/>
          <p:cNvSpPr txBox="1"/>
          <p:nvPr/>
        </p:nvSpPr>
        <p:spPr>
          <a:xfrm>
            <a:off x="1979676" y="4649724"/>
            <a:ext cx="1244498" cy="695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Closed-loop ECLSS improvements for deep-space long-duration missions</a:t>
            </a:r>
            <a:endParaRPr lang="en-US" sz="900" dirty="0"/>
          </a:p>
        </p:txBody>
      </p:sp>
      <p:sp>
        <p:nvSpPr>
          <p:cNvPr id="11" name="Text 8"/>
          <p:cNvSpPr txBox="1"/>
          <p:nvPr/>
        </p:nvSpPr>
        <p:spPr>
          <a:xfrm>
            <a:off x="9014155" y="4466844"/>
            <a:ext cx="1348740" cy="87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Deep-space communications including optical/laser links for higher bandwidth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3314700" y="2790749"/>
            <a:ext cx="381305" cy="38130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-1282" r="-1282" t="0" b="0"/>
          <a:stretch/>
        </p:blipFill>
        <p:spPr>
          <a:xfrm>
            <a:off x="3396082" y="2885846"/>
            <a:ext cx="219456" cy="190195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4076395" y="2790749"/>
            <a:ext cx="381305" cy="38130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196182" y="2885846"/>
            <a:ext cx="142646" cy="19019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2457907" y="3933749"/>
            <a:ext cx="381305" cy="38130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553005" y="4028846"/>
            <a:ext cx="190195" cy="190195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9353398" y="3933749"/>
            <a:ext cx="381305" cy="38130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448495" y="4028846"/>
            <a:ext cx="190195" cy="190195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3314700" y="4600346"/>
            <a:ext cx="381305" cy="38130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409798" y="4695444"/>
            <a:ext cx="190195" cy="190195"/>
          </a:xfrm>
          <a:prstGeom prst="rect">
            <a:avLst/>
          </a:prstGeom>
        </p:spPr>
      </p:pic>
      <p:sp>
        <p:nvSpPr>
          <p:cNvPr id="22" name="Shape 14"/>
          <p:cNvSpPr/>
          <p:nvPr/>
        </p:nvSpPr>
        <p:spPr>
          <a:xfrm>
            <a:off x="8496605" y="4600346"/>
            <a:ext cx="381305" cy="381305"/>
          </a:xfrm>
          <a:prstGeom prst="ellipse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rcRect l="-1282" r="-1282" t="0" b="0"/>
          <a:stretch/>
        </p:blipFill>
        <p:spPr>
          <a:xfrm>
            <a:off x="8577072" y="4695444"/>
            <a:ext cx="219456" cy="190195"/>
          </a:xfrm>
          <a:prstGeom prst="rect">
            <a:avLst/>
          </a:prstGeom>
        </p:spPr>
      </p:pic>
      <p:sp>
        <p:nvSpPr>
          <p:cNvPr id="24" name="Shape 15"/>
          <p:cNvSpPr/>
          <p:nvPr/>
        </p:nvSpPr>
        <p:spPr>
          <a:xfrm>
            <a:off x="3471062" y="6703466"/>
            <a:ext cx="114300" cy="114300"/>
          </a:xfrm>
          <a:prstGeom prst="ellipse">
            <a:avLst/>
          </a:prstGeom>
          <a:solidFill>
            <a:srgbClr val="3D5A80"/>
          </a:solidFill>
          <a:ln/>
        </p:spPr>
      </p:sp>
      <p:sp>
        <p:nvSpPr>
          <p:cNvPr id="25" name="Shape 16"/>
          <p:cNvSpPr/>
          <p:nvPr/>
        </p:nvSpPr>
        <p:spPr>
          <a:xfrm>
            <a:off x="4513478" y="6703466"/>
            <a:ext cx="114300" cy="114300"/>
          </a:xfrm>
          <a:prstGeom prst="ellipse">
            <a:avLst/>
          </a:prstGeom>
          <a:solidFill>
            <a:srgbClr val="EE6C4D"/>
          </a:solidFill>
          <a:ln/>
        </p:spPr>
      </p:sp>
      <p:sp>
        <p:nvSpPr>
          <p:cNvPr id="26" name="Shape 17"/>
          <p:cNvSpPr/>
          <p:nvPr/>
        </p:nvSpPr>
        <p:spPr>
          <a:xfrm>
            <a:off x="5193792" y="6703466"/>
            <a:ext cx="114300" cy="114300"/>
          </a:xfrm>
          <a:prstGeom prst="ellipse">
            <a:avLst/>
          </a:prstGeom>
          <a:solidFill>
            <a:srgbClr val="293241"/>
          </a:solidFill>
          <a:ln/>
        </p:spPr>
      </p:sp>
      <p:sp>
        <p:nvSpPr>
          <p:cNvPr id="27" name="Shape 18"/>
          <p:cNvSpPr/>
          <p:nvPr/>
        </p:nvSpPr>
        <p:spPr>
          <a:xfrm>
            <a:off x="6402629" y="6703466"/>
            <a:ext cx="114300" cy="114300"/>
          </a:xfrm>
          <a:prstGeom prst="ellipse">
            <a:avLst/>
          </a:prstGeom>
          <a:solidFill>
            <a:srgbClr val="98C1D9"/>
          </a:solidFill>
          <a:ln/>
        </p:spPr>
      </p:sp>
      <p:sp>
        <p:nvSpPr>
          <p:cNvPr id="28" name="Shape 19"/>
          <p:cNvSpPr/>
          <p:nvPr/>
        </p:nvSpPr>
        <p:spPr>
          <a:xfrm>
            <a:off x="7136892" y="6703466"/>
            <a:ext cx="114300" cy="114300"/>
          </a:xfrm>
          <a:prstGeom prst="ellipse">
            <a:avLst/>
          </a:prstGeom>
          <a:solidFill>
            <a:srgbClr val="2A9D8F"/>
          </a:solidFill>
          <a:ln/>
        </p:spPr>
      </p:sp>
      <p:sp>
        <p:nvSpPr>
          <p:cNvPr id="29" name="Shape 20"/>
          <p:cNvSpPr/>
          <p:nvPr/>
        </p:nvSpPr>
        <p:spPr>
          <a:xfrm>
            <a:off x="7992770" y="6703466"/>
            <a:ext cx="114300" cy="114300"/>
          </a:xfrm>
          <a:prstGeom prst="ellipse">
            <a:avLst/>
          </a:prstGeom>
          <a:solidFill>
            <a:srgbClr val="E76F51"/>
          </a:solidFill>
          <a:ln/>
        </p:spPr>
      </p:sp>
      <p:sp>
        <p:nvSpPr>
          <p:cNvPr id="30" name="Text 21"/>
          <p:cNvSpPr txBox="1"/>
          <p:nvPr/>
        </p:nvSpPr>
        <p:spPr>
          <a:xfrm>
            <a:off x="3661258" y="6667805"/>
            <a:ext cx="73152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Materials</a:t>
            </a:r>
            <a:endParaRPr lang="en-US" sz="1000" dirty="0"/>
          </a:p>
        </p:txBody>
      </p:sp>
      <p:sp>
        <p:nvSpPr>
          <p:cNvPr id="31" name="Text 22"/>
          <p:cNvSpPr txBox="1"/>
          <p:nvPr/>
        </p:nvSpPr>
        <p:spPr>
          <a:xfrm>
            <a:off x="4703674" y="6667805"/>
            <a:ext cx="37033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TPS</a:t>
            </a:r>
            <a:endParaRPr lang="en-US" sz="1000" dirty="0"/>
          </a:p>
        </p:txBody>
      </p:sp>
      <p:sp>
        <p:nvSpPr>
          <p:cNvPr id="32" name="Text 23"/>
          <p:cNvSpPr txBox="1"/>
          <p:nvPr/>
        </p:nvSpPr>
        <p:spPr>
          <a:xfrm>
            <a:off x="5384902" y="6667805"/>
            <a:ext cx="89428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Computing</a:t>
            </a:r>
            <a:endParaRPr lang="en-US" sz="1000" dirty="0"/>
          </a:p>
        </p:txBody>
      </p:sp>
      <p:sp>
        <p:nvSpPr>
          <p:cNvPr id="33" name="Text 24"/>
          <p:cNvSpPr txBox="1"/>
          <p:nvPr/>
        </p:nvSpPr>
        <p:spPr>
          <a:xfrm>
            <a:off x="6592824" y="6667805"/>
            <a:ext cx="42702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GNC</a:t>
            </a:r>
            <a:endParaRPr lang="en-US" sz="1000" dirty="0"/>
          </a:p>
        </p:txBody>
      </p:sp>
      <p:sp>
        <p:nvSpPr>
          <p:cNvPr id="34" name="Text 25"/>
          <p:cNvSpPr txBox="1"/>
          <p:nvPr/>
        </p:nvSpPr>
        <p:spPr>
          <a:xfrm>
            <a:off x="7327087" y="6667805"/>
            <a:ext cx="54132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ECLSS</a:t>
            </a:r>
            <a:endParaRPr lang="en-US" sz="1000" dirty="0"/>
          </a:p>
        </p:txBody>
      </p:sp>
      <p:sp>
        <p:nvSpPr>
          <p:cNvPr id="35" name="Text 26"/>
          <p:cNvSpPr txBox="1"/>
          <p:nvPr/>
        </p:nvSpPr>
        <p:spPr>
          <a:xfrm>
            <a:off x="8182966" y="6667805"/>
            <a:ext cx="64648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Comms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55329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8553298"/>
          </a:xfrm>
          <a:prstGeom prst="rect">
            <a:avLst/>
          </a:prstGeom>
          <a:solidFill>
            <a:srgbClr val="F8F9FA">
              <a:alpha val="5000"/>
            </a:srgbClr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457200" y="352044"/>
            <a:ext cx="4572000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Risks and Mitigations</a:t>
            </a:r>
            <a:endParaRPr lang="en-US" sz="3000" dirty="0"/>
          </a:p>
        </p:txBody>
      </p:sp>
      <p:sp>
        <p:nvSpPr>
          <p:cNvPr id="5" name="Shape 3"/>
          <p:cNvSpPr/>
          <p:nvPr/>
        </p:nvSpPr>
        <p:spPr>
          <a:xfrm>
            <a:off x="457200" y="1028700"/>
            <a:ext cx="11277295" cy="9144"/>
          </a:xfrm>
          <a:prstGeom prst="rect">
            <a:avLst/>
          </a:prstGeom>
          <a:solidFill>
            <a:srgbClr val="8D99AE"/>
          </a:solidFill>
          <a:ln/>
        </p:spPr>
      </p:sp>
      <p:sp>
        <p:nvSpPr>
          <p:cNvPr id="6" name="Shape 4"/>
          <p:cNvSpPr/>
          <p:nvPr/>
        </p:nvSpPr>
        <p:spPr>
          <a:xfrm>
            <a:off x="457200" y="1266444"/>
            <a:ext cx="6590995" cy="1000354"/>
          </a:xfrm>
          <a:prstGeom prst="roundRect">
            <a:avLst>
              <a:gd name="adj" fmla="val 6964"/>
            </a:avLst>
          </a:prstGeom>
          <a:solidFill>
            <a:srgbClr val="FFFFFF">
              <a:alpha val="70000"/>
            </a:srgbClr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457200" y="2418588"/>
            <a:ext cx="6590995" cy="1218895"/>
          </a:xfrm>
          <a:prstGeom prst="roundRect">
            <a:avLst>
              <a:gd name="adj" fmla="val 4689"/>
            </a:avLst>
          </a:prstGeom>
          <a:solidFill>
            <a:srgbClr val="FFFFFF">
              <a:alpha val="70000"/>
            </a:srgbClr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457200" y="4938674"/>
            <a:ext cx="6590995" cy="1000354"/>
          </a:xfrm>
          <a:prstGeom prst="roundRect">
            <a:avLst>
              <a:gd name="adj" fmla="val 6964"/>
            </a:avLst>
          </a:prstGeom>
          <a:solidFill>
            <a:srgbClr val="FFFFFF">
              <a:alpha val="70000"/>
            </a:srgbClr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457200" y="6089904"/>
            <a:ext cx="6590995" cy="1000354"/>
          </a:xfrm>
          <a:prstGeom prst="roundRect">
            <a:avLst>
              <a:gd name="adj" fmla="val 6964"/>
            </a:avLst>
          </a:prstGeom>
          <a:solidFill>
            <a:srgbClr val="FFFFFF">
              <a:alpha val="70000"/>
            </a:srgbClr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457200" y="7241134"/>
            <a:ext cx="6590995" cy="1000354"/>
          </a:xfrm>
          <a:prstGeom prst="roundRect">
            <a:avLst>
              <a:gd name="adj" fmla="val 6964"/>
            </a:avLst>
          </a:prstGeom>
          <a:solidFill>
            <a:srgbClr val="FFFFFF">
              <a:alpha val="70000"/>
            </a:srgbClr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571500" y="1380744"/>
            <a:ext cx="2409444" cy="771754"/>
          </a:xfrm>
          <a:prstGeom prst="roundRect">
            <a:avLst>
              <a:gd name="adj" fmla="val 5851"/>
            </a:avLst>
          </a:prstGeom>
          <a:solidFill>
            <a:srgbClr val="DC3545">
              <a:alpha val="5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571500" y="1380744"/>
            <a:ext cx="38405" cy="771754"/>
          </a:xfrm>
          <a:prstGeom prst="rect">
            <a:avLst/>
          </a:prstGeom>
          <a:solidFill>
            <a:srgbClr val="DC3545"/>
          </a:solidFill>
          <a:ln/>
        </p:spPr>
      </p:sp>
      <p:sp>
        <p:nvSpPr>
          <p:cNvPr id="13" name="Shape 11"/>
          <p:cNvSpPr/>
          <p:nvPr/>
        </p:nvSpPr>
        <p:spPr>
          <a:xfrm>
            <a:off x="571500" y="6204204"/>
            <a:ext cx="2409444" cy="771754"/>
          </a:xfrm>
          <a:prstGeom prst="roundRect">
            <a:avLst>
              <a:gd name="adj" fmla="val 5851"/>
            </a:avLst>
          </a:prstGeom>
          <a:solidFill>
            <a:srgbClr val="DC3545">
              <a:alpha val="5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71500" y="6204204"/>
            <a:ext cx="38405" cy="771754"/>
          </a:xfrm>
          <a:prstGeom prst="rect">
            <a:avLst/>
          </a:prstGeom>
          <a:solidFill>
            <a:srgbClr val="DC3545"/>
          </a:solidFill>
          <a:ln/>
        </p:spPr>
      </p:sp>
      <p:sp>
        <p:nvSpPr>
          <p:cNvPr id="15" name="Shape 13"/>
          <p:cNvSpPr/>
          <p:nvPr/>
        </p:nvSpPr>
        <p:spPr>
          <a:xfrm>
            <a:off x="571500" y="7355434"/>
            <a:ext cx="2409444" cy="771754"/>
          </a:xfrm>
          <a:prstGeom prst="roundRect">
            <a:avLst>
              <a:gd name="adj" fmla="val 5851"/>
            </a:avLst>
          </a:prstGeom>
          <a:solidFill>
            <a:srgbClr val="DC3545">
              <a:alpha val="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71500" y="7355434"/>
            <a:ext cx="38405" cy="771754"/>
          </a:xfrm>
          <a:prstGeom prst="rect">
            <a:avLst/>
          </a:prstGeom>
          <a:solidFill>
            <a:srgbClr val="DC3545"/>
          </a:solidFill>
          <a:ln/>
        </p:spPr>
      </p:sp>
      <p:sp>
        <p:nvSpPr>
          <p:cNvPr id="17" name="Text 15"/>
          <p:cNvSpPr txBox="1"/>
          <p:nvPr/>
        </p:nvSpPr>
        <p:spPr>
          <a:xfrm>
            <a:off x="685800" y="1466698"/>
            <a:ext cx="232806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 shield/charring behavior</a:t>
            </a:r>
            <a:endParaRPr lang="en-US" sz="1100" dirty="0"/>
          </a:p>
        </p:txBody>
      </p:sp>
      <p:sp>
        <p:nvSpPr>
          <p:cNvPr id="18" name="Text 16"/>
          <p:cNvSpPr txBox="1"/>
          <p:nvPr/>
        </p:nvSpPr>
        <p:spPr>
          <a:xfrm>
            <a:off x="685800" y="1721815"/>
            <a:ext cx="229788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High‑energy reentry performance uncertainties</a:t>
            </a:r>
            <a:endParaRPr lang="en-US" sz="10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43" b="-43"/>
          <a:stretch/>
        </p:blipFill>
        <p:spPr>
          <a:xfrm>
            <a:off x="3129077" y="1380744"/>
            <a:ext cx="133502" cy="152705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457200" y="3786530"/>
            <a:ext cx="6590995" cy="1000354"/>
          </a:xfrm>
          <a:prstGeom prst="roundRect">
            <a:avLst>
              <a:gd name="adj" fmla="val 6964"/>
            </a:avLst>
          </a:prstGeom>
          <a:solidFill>
            <a:srgbClr val="FFFFFF">
              <a:alpha val="70000"/>
            </a:srgbClr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21" name="Shape 18"/>
          <p:cNvSpPr/>
          <p:nvPr/>
        </p:nvSpPr>
        <p:spPr>
          <a:xfrm>
            <a:off x="571500" y="2532888"/>
            <a:ext cx="2409444" cy="990295"/>
          </a:xfrm>
          <a:prstGeom prst="roundRect">
            <a:avLst>
              <a:gd name="adj" fmla="val 3551"/>
            </a:avLst>
          </a:prstGeom>
          <a:solidFill>
            <a:srgbClr val="DC3545">
              <a:alpha val="5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571500" y="2532888"/>
            <a:ext cx="38405" cy="990295"/>
          </a:xfrm>
          <a:prstGeom prst="rect">
            <a:avLst/>
          </a:prstGeom>
          <a:solidFill>
            <a:srgbClr val="DC3545"/>
          </a:solidFill>
          <a:ln/>
        </p:spPr>
      </p:sp>
      <p:sp>
        <p:nvSpPr>
          <p:cNvPr id="23" name="Shape 20"/>
          <p:cNvSpPr/>
          <p:nvPr/>
        </p:nvSpPr>
        <p:spPr>
          <a:xfrm>
            <a:off x="571500" y="3900830"/>
            <a:ext cx="2409444" cy="771754"/>
          </a:xfrm>
          <a:prstGeom prst="roundRect">
            <a:avLst>
              <a:gd name="adj" fmla="val 5851"/>
            </a:avLst>
          </a:prstGeom>
          <a:solidFill>
            <a:srgbClr val="DC3545">
              <a:alpha val="5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571500" y="3900830"/>
            <a:ext cx="38405" cy="771754"/>
          </a:xfrm>
          <a:prstGeom prst="rect">
            <a:avLst/>
          </a:prstGeom>
          <a:solidFill>
            <a:srgbClr val="DC3545"/>
          </a:solidFill>
          <a:ln/>
        </p:spPr>
      </p:sp>
      <p:sp>
        <p:nvSpPr>
          <p:cNvPr id="25" name="Text 22"/>
          <p:cNvSpPr txBox="1"/>
          <p:nvPr/>
        </p:nvSpPr>
        <p:spPr>
          <a:xfrm>
            <a:off x="685800" y="2617927"/>
            <a:ext cx="1699870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Deep‑space radiation exposure</a:t>
            </a:r>
            <a:endParaRPr lang="en-US" sz="1100" dirty="0"/>
          </a:p>
        </p:txBody>
      </p:sp>
      <p:sp>
        <p:nvSpPr>
          <p:cNvPr id="26" name="Text 23"/>
          <p:cNvSpPr txBox="1"/>
          <p:nvPr/>
        </p:nvSpPr>
        <p:spPr>
          <a:xfrm>
            <a:off x="685800" y="3986784"/>
            <a:ext cx="188092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Lunar landing precision</a:t>
            </a:r>
            <a:endParaRPr lang="en-US" sz="1100" dirty="0"/>
          </a:p>
        </p:txBody>
      </p:sp>
      <p:sp>
        <p:nvSpPr>
          <p:cNvPr id="27" name="Text 24"/>
          <p:cNvSpPr txBox="1"/>
          <p:nvPr/>
        </p:nvSpPr>
        <p:spPr>
          <a:xfrm>
            <a:off x="685800" y="5138014"/>
            <a:ext cx="217627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On‑orbit propellant transfer</a:t>
            </a:r>
            <a:endParaRPr lang="en-US" sz="1100" dirty="0"/>
          </a:p>
        </p:txBody>
      </p:sp>
      <p:sp>
        <p:nvSpPr>
          <p:cNvPr id="28" name="Text 25"/>
          <p:cNvSpPr txBox="1"/>
          <p:nvPr/>
        </p:nvSpPr>
        <p:spPr>
          <a:xfrm>
            <a:off x="685800" y="7441387"/>
            <a:ext cx="134691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Budget volatility</a:t>
            </a:r>
            <a:endParaRPr lang="en-US" sz="1100" dirty="0"/>
          </a:p>
        </p:txBody>
      </p:sp>
      <p:sp>
        <p:nvSpPr>
          <p:cNvPr id="29" name="Text 26"/>
          <p:cNvSpPr txBox="1"/>
          <p:nvPr/>
        </p:nvSpPr>
        <p:spPr>
          <a:xfrm>
            <a:off x="685800" y="3090672"/>
            <a:ext cx="193578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Solar Particle Events (SPEs), Galactic Cosmic Rays (GCRs)</a:t>
            </a:r>
            <a:endParaRPr lang="en-US" sz="1000" dirty="0"/>
          </a:p>
        </p:txBody>
      </p:sp>
      <p:sp>
        <p:nvSpPr>
          <p:cNvPr id="30" name="Text 27"/>
          <p:cNvSpPr txBox="1"/>
          <p:nvPr/>
        </p:nvSpPr>
        <p:spPr>
          <a:xfrm>
            <a:off x="685800" y="4241902"/>
            <a:ext cx="222199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Hazard avoidance in challenging terrain</a:t>
            </a:r>
            <a:endParaRPr lang="en-US" sz="1000" dirty="0"/>
          </a:p>
        </p:txBody>
      </p:sp>
      <p:sp>
        <p:nvSpPr>
          <p:cNvPr id="31" name="Shape 28"/>
          <p:cNvSpPr/>
          <p:nvPr/>
        </p:nvSpPr>
        <p:spPr>
          <a:xfrm>
            <a:off x="3414370" y="1380744"/>
            <a:ext cx="3514954" cy="705002"/>
          </a:xfrm>
          <a:prstGeom prst="roundRect">
            <a:avLst>
              <a:gd name="adj" fmla="val 7011"/>
            </a:avLst>
          </a:prstGeom>
          <a:solidFill>
            <a:srgbClr val="28A745">
              <a:alpha val="500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3414370" y="1380744"/>
            <a:ext cx="38405" cy="705002"/>
          </a:xfrm>
          <a:prstGeom prst="rect">
            <a:avLst/>
          </a:prstGeom>
          <a:solidFill>
            <a:srgbClr val="28A745"/>
          </a:solidFill>
          <a:ln/>
        </p:spPr>
      </p:sp>
      <p:sp>
        <p:nvSpPr>
          <p:cNvPr id="33" name="Text 30"/>
          <p:cNvSpPr txBox="1"/>
          <p:nvPr/>
        </p:nvSpPr>
        <p:spPr>
          <a:xfrm>
            <a:off x="3528670" y="1466698"/>
            <a:ext cx="3402482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refinements; arc‑jet/flight‑like test coupons; instrumented reentry data closeout before crewed flight</a:t>
            </a:r>
            <a:endParaRPr lang="en-US" sz="1000" dirty="0"/>
          </a:p>
        </p:txBody>
      </p:sp>
      <p:pic>
        <p:nvPicPr>
          <p:cNvPr id="3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43" b="-43"/>
          <a:stretch/>
        </p:blipFill>
        <p:spPr>
          <a:xfrm>
            <a:off x="3129077" y="2532888"/>
            <a:ext cx="133502" cy="152705"/>
          </a:xfrm>
          <a:prstGeom prst="rect">
            <a:avLst/>
          </a:prstGeom>
        </p:spPr>
      </p:pic>
      <p:sp>
        <p:nvSpPr>
          <p:cNvPr id="35" name="Text 31"/>
          <p:cNvSpPr txBox="1"/>
          <p:nvPr/>
        </p:nvSpPr>
        <p:spPr>
          <a:xfrm>
            <a:off x="685800" y="6290158"/>
            <a:ext cx="180411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complexity</a:t>
            </a:r>
            <a:endParaRPr lang="en-US" sz="1100" dirty="0"/>
          </a:p>
        </p:txBody>
      </p:sp>
      <p:sp>
        <p:nvSpPr>
          <p:cNvPr id="36" name="Text 32"/>
          <p:cNvSpPr txBox="1"/>
          <p:nvPr/>
        </p:nvSpPr>
        <p:spPr>
          <a:xfrm>
            <a:off x="685800" y="6545275"/>
            <a:ext cx="18882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 challenges across multiple providers</a:t>
            </a:r>
            <a:endParaRPr lang="en-US" sz="1000" dirty="0"/>
          </a:p>
        </p:txBody>
      </p:sp>
      <p:sp>
        <p:nvSpPr>
          <p:cNvPr id="37" name="Shape 33"/>
          <p:cNvSpPr/>
          <p:nvPr/>
        </p:nvSpPr>
        <p:spPr>
          <a:xfrm>
            <a:off x="3414370" y="2532888"/>
            <a:ext cx="3514954" cy="523951"/>
          </a:xfrm>
          <a:prstGeom prst="roundRect">
            <a:avLst>
              <a:gd name="adj" fmla="val 12692"/>
            </a:avLst>
          </a:prstGeom>
          <a:solidFill>
            <a:srgbClr val="28A745">
              <a:alpha val="5000"/>
            </a:srgbClr>
          </a:solidFill>
          <a:ln/>
        </p:spPr>
      </p:sp>
      <p:sp>
        <p:nvSpPr>
          <p:cNvPr id="38" name="Shape 34"/>
          <p:cNvSpPr/>
          <p:nvPr/>
        </p:nvSpPr>
        <p:spPr>
          <a:xfrm>
            <a:off x="3414370" y="2532888"/>
            <a:ext cx="38405" cy="523951"/>
          </a:xfrm>
          <a:prstGeom prst="rect">
            <a:avLst/>
          </a:prstGeom>
          <a:solidFill>
            <a:srgbClr val="28A745"/>
          </a:solidFill>
          <a:ln/>
        </p:spPr>
      </p:sp>
      <p:sp>
        <p:nvSpPr>
          <p:cNvPr id="39" name="Shape 35"/>
          <p:cNvSpPr/>
          <p:nvPr/>
        </p:nvSpPr>
        <p:spPr>
          <a:xfrm>
            <a:off x="3414370" y="3900830"/>
            <a:ext cx="3514954" cy="705002"/>
          </a:xfrm>
          <a:prstGeom prst="roundRect">
            <a:avLst>
              <a:gd name="adj" fmla="val 7011"/>
            </a:avLst>
          </a:prstGeom>
          <a:solidFill>
            <a:srgbClr val="28A745">
              <a:alpha val="5000"/>
            </a:srgbClr>
          </a:solidFill>
          <a:ln/>
        </p:spPr>
      </p:sp>
      <p:sp>
        <p:nvSpPr>
          <p:cNvPr id="40" name="Shape 36"/>
          <p:cNvSpPr/>
          <p:nvPr/>
        </p:nvSpPr>
        <p:spPr>
          <a:xfrm>
            <a:off x="3414370" y="3900830"/>
            <a:ext cx="38405" cy="705002"/>
          </a:xfrm>
          <a:prstGeom prst="rect">
            <a:avLst/>
          </a:prstGeom>
          <a:solidFill>
            <a:srgbClr val="28A745"/>
          </a:solidFill>
          <a:ln/>
        </p:spPr>
      </p:sp>
      <p:sp>
        <p:nvSpPr>
          <p:cNvPr id="41" name="Shape 37"/>
          <p:cNvSpPr/>
          <p:nvPr/>
        </p:nvSpPr>
        <p:spPr>
          <a:xfrm>
            <a:off x="3414370" y="5052974"/>
            <a:ext cx="3514954" cy="523951"/>
          </a:xfrm>
          <a:prstGeom prst="roundRect">
            <a:avLst>
              <a:gd name="adj" fmla="val 12692"/>
            </a:avLst>
          </a:prstGeom>
          <a:solidFill>
            <a:srgbClr val="28A745">
              <a:alpha val="5000"/>
            </a:srgbClr>
          </a:solidFill>
          <a:ln/>
        </p:spPr>
      </p:sp>
      <p:sp>
        <p:nvSpPr>
          <p:cNvPr id="42" name="Shape 38"/>
          <p:cNvSpPr/>
          <p:nvPr/>
        </p:nvSpPr>
        <p:spPr>
          <a:xfrm>
            <a:off x="3414370" y="5052974"/>
            <a:ext cx="38405" cy="523951"/>
          </a:xfrm>
          <a:prstGeom prst="rect">
            <a:avLst/>
          </a:prstGeom>
          <a:solidFill>
            <a:srgbClr val="28A745"/>
          </a:solidFill>
          <a:ln/>
        </p:spPr>
      </p:sp>
      <p:sp>
        <p:nvSpPr>
          <p:cNvPr id="43" name="Text 39"/>
          <p:cNvSpPr txBox="1"/>
          <p:nvPr/>
        </p:nvSpPr>
        <p:spPr>
          <a:xfrm>
            <a:off x="3528670" y="2617927"/>
            <a:ext cx="326898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Storm shelters; passive materials; mission timing; dosimetry and operational constraints</a:t>
            </a:r>
            <a:endParaRPr lang="en-US" sz="1000" dirty="0"/>
          </a:p>
        </p:txBody>
      </p:sp>
      <p:pic>
        <p:nvPicPr>
          <p:cNvPr id="4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43" b="-43"/>
          <a:stretch/>
        </p:blipFill>
        <p:spPr>
          <a:xfrm>
            <a:off x="3129077" y="3900830"/>
            <a:ext cx="133502" cy="152705"/>
          </a:xfrm>
          <a:prstGeom prst="rect">
            <a:avLst/>
          </a:prstGeom>
        </p:spPr>
      </p:pic>
      <p:sp>
        <p:nvSpPr>
          <p:cNvPr id="45" name="Shape 40"/>
          <p:cNvSpPr/>
          <p:nvPr/>
        </p:nvSpPr>
        <p:spPr>
          <a:xfrm>
            <a:off x="571500" y="5052974"/>
            <a:ext cx="2409444" cy="771754"/>
          </a:xfrm>
          <a:prstGeom prst="roundRect">
            <a:avLst>
              <a:gd name="adj" fmla="val 5851"/>
            </a:avLst>
          </a:prstGeom>
          <a:solidFill>
            <a:srgbClr val="DC3545">
              <a:alpha val="5000"/>
            </a:srgbClr>
          </a:solidFill>
          <a:ln/>
        </p:spPr>
      </p:sp>
      <p:sp>
        <p:nvSpPr>
          <p:cNvPr id="46" name="Shape 41"/>
          <p:cNvSpPr/>
          <p:nvPr/>
        </p:nvSpPr>
        <p:spPr>
          <a:xfrm>
            <a:off x="571500" y="5052974"/>
            <a:ext cx="38405" cy="771754"/>
          </a:xfrm>
          <a:prstGeom prst="rect">
            <a:avLst/>
          </a:prstGeom>
          <a:solidFill>
            <a:srgbClr val="DC3545"/>
          </a:solidFill>
          <a:ln/>
        </p:spPr>
      </p:sp>
      <p:sp>
        <p:nvSpPr>
          <p:cNvPr id="47" name="Text 42"/>
          <p:cNvSpPr txBox="1"/>
          <p:nvPr/>
        </p:nvSpPr>
        <p:spPr>
          <a:xfrm>
            <a:off x="685800" y="5394046"/>
            <a:ext cx="187909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Cryogenic handling for HLS refueling</a:t>
            </a:r>
            <a:endParaRPr lang="en-US" sz="1000" dirty="0"/>
          </a:p>
        </p:txBody>
      </p:sp>
      <p:sp>
        <p:nvSpPr>
          <p:cNvPr id="48" name="Text 43"/>
          <p:cNvSpPr txBox="1"/>
          <p:nvPr/>
        </p:nvSpPr>
        <p:spPr>
          <a:xfrm>
            <a:off x="3528670" y="3986784"/>
            <a:ext cx="3412541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Terrain Relative Navigation (TRN), autonomous hazard detection, rehearsals with uncrewed demos and simulations</a:t>
            </a:r>
            <a:endParaRPr lang="en-US" sz="1000" dirty="0"/>
          </a:p>
        </p:txBody>
      </p:sp>
      <p:pic>
        <p:nvPicPr>
          <p:cNvPr id="4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43" b="-43"/>
          <a:stretch/>
        </p:blipFill>
        <p:spPr>
          <a:xfrm>
            <a:off x="3129077" y="5052974"/>
            <a:ext cx="133502" cy="152705"/>
          </a:xfrm>
          <a:prstGeom prst="rect">
            <a:avLst/>
          </a:prstGeom>
        </p:spPr>
      </p:pic>
      <p:sp>
        <p:nvSpPr>
          <p:cNvPr id="50" name="Text 44"/>
          <p:cNvSpPr txBox="1"/>
          <p:nvPr/>
        </p:nvSpPr>
        <p:spPr>
          <a:xfrm>
            <a:off x="3528670" y="5138014"/>
            <a:ext cx="325069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Incremental demos; boil‑off control; multi‑tanker architecture with ground test correlation</a:t>
            </a:r>
            <a:endParaRPr lang="en-US" sz="1000" dirty="0"/>
          </a:p>
        </p:txBody>
      </p:sp>
      <p:pic>
        <p:nvPicPr>
          <p:cNvPr id="51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43" b="-43"/>
          <a:stretch/>
        </p:blipFill>
        <p:spPr>
          <a:xfrm>
            <a:off x="3129077" y="6204204"/>
            <a:ext cx="133502" cy="152705"/>
          </a:xfrm>
          <a:prstGeom prst="rect">
            <a:avLst/>
          </a:prstGeom>
        </p:spPr>
      </p:pic>
      <p:sp>
        <p:nvSpPr>
          <p:cNvPr id="52" name="Text 45"/>
          <p:cNvSpPr txBox="1"/>
          <p:nvPr/>
        </p:nvSpPr>
        <p:spPr>
          <a:xfrm>
            <a:off x="685800" y="7696505"/>
            <a:ext cx="20784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Policy shifts affecting program continuity</a:t>
            </a:r>
            <a:endParaRPr lang="en-US" sz="1000" dirty="0"/>
          </a:p>
        </p:txBody>
      </p:sp>
      <p:sp>
        <p:nvSpPr>
          <p:cNvPr id="53" name="Shape 46"/>
          <p:cNvSpPr/>
          <p:nvPr/>
        </p:nvSpPr>
        <p:spPr>
          <a:xfrm>
            <a:off x="3414370" y="6204204"/>
            <a:ext cx="3514954" cy="523951"/>
          </a:xfrm>
          <a:prstGeom prst="roundRect">
            <a:avLst>
              <a:gd name="adj" fmla="val 12692"/>
            </a:avLst>
          </a:prstGeom>
          <a:solidFill>
            <a:srgbClr val="28A745">
              <a:alpha val="5000"/>
            </a:srgbClr>
          </a:solidFill>
          <a:ln/>
        </p:spPr>
      </p:sp>
      <p:sp>
        <p:nvSpPr>
          <p:cNvPr id="54" name="Shape 47"/>
          <p:cNvSpPr/>
          <p:nvPr/>
        </p:nvSpPr>
        <p:spPr>
          <a:xfrm>
            <a:off x="3414370" y="6204204"/>
            <a:ext cx="38405" cy="523951"/>
          </a:xfrm>
          <a:prstGeom prst="rect">
            <a:avLst/>
          </a:prstGeom>
          <a:solidFill>
            <a:srgbClr val="28A745"/>
          </a:solidFill>
          <a:ln/>
        </p:spPr>
      </p:sp>
      <p:sp>
        <p:nvSpPr>
          <p:cNvPr id="55" name="Text 48"/>
          <p:cNvSpPr txBox="1"/>
          <p:nvPr/>
        </p:nvSpPr>
        <p:spPr>
          <a:xfrm>
            <a:off x="3528670" y="6290158"/>
            <a:ext cx="300289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Interface control, phased verification, margin reserves, independent readiness reviews</a:t>
            </a:r>
            <a:endParaRPr lang="en-US" sz="1000" dirty="0"/>
          </a:p>
        </p:txBody>
      </p:sp>
      <p:pic>
        <p:nvPicPr>
          <p:cNvPr id="5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43" b="-43"/>
          <a:stretch/>
        </p:blipFill>
        <p:spPr>
          <a:xfrm>
            <a:off x="3129077" y="7355434"/>
            <a:ext cx="133502" cy="152705"/>
          </a:xfrm>
          <a:prstGeom prst="rect">
            <a:avLst/>
          </a:prstGeom>
        </p:spPr>
      </p:pic>
      <p:sp>
        <p:nvSpPr>
          <p:cNvPr id="57" name="Shape 49"/>
          <p:cNvSpPr/>
          <p:nvPr/>
        </p:nvSpPr>
        <p:spPr>
          <a:xfrm>
            <a:off x="3414370" y="7355434"/>
            <a:ext cx="3514954" cy="523951"/>
          </a:xfrm>
          <a:prstGeom prst="roundRect">
            <a:avLst>
              <a:gd name="adj" fmla="val 12692"/>
            </a:avLst>
          </a:prstGeom>
          <a:solidFill>
            <a:srgbClr val="28A745">
              <a:alpha val="5000"/>
            </a:srgbClr>
          </a:solidFill>
          <a:ln/>
        </p:spPr>
      </p:sp>
      <p:sp>
        <p:nvSpPr>
          <p:cNvPr id="58" name="Shape 50"/>
          <p:cNvSpPr/>
          <p:nvPr/>
        </p:nvSpPr>
        <p:spPr>
          <a:xfrm>
            <a:off x="3414370" y="7355434"/>
            <a:ext cx="38405" cy="523951"/>
          </a:xfrm>
          <a:prstGeom prst="rect">
            <a:avLst/>
          </a:prstGeom>
          <a:solidFill>
            <a:srgbClr val="28A745"/>
          </a:solidFill>
          <a:ln/>
        </p:spPr>
      </p:sp>
      <p:sp>
        <p:nvSpPr>
          <p:cNvPr id="59" name="Text 51"/>
          <p:cNvSpPr txBox="1"/>
          <p:nvPr/>
        </p:nvSpPr>
        <p:spPr>
          <a:xfrm>
            <a:off x="3528670" y="7441387"/>
            <a:ext cx="31455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milestones, international cost‑sharing, multi‑year procurement strategies</a:t>
            </a:r>
            <a:endParaRPr lang="en-US" sz="1000" dirty="0"/>
          </a:p>
        </p:txBody>
      </p:sp>
      <p:sp>
        <p:nvSpPr>
          <p:cNvPr id="60" name="Text 52"/>
          <p:cNvSpPr txBox="1"/>
          <p:nvPr/>
        </p:nvSpPr>
        <p:spPr>
          <a:xfrm>
            <a:off x="8494776" y="1933956"/>
            <a:ext cx="221010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Likelihood × Impact Matrix</a:t>
            </a:r>
            <a:endParaRPr lang="en-US" sz="1200" dirty="0"/>
          </a:p>
        </p:txBody>
      </p:sp>
      <p:sp>
        <p:nvSpPr>
          <p:cNvPr id="61" name="Shape 53"/>
          <p:cNvSpPr/>
          <p:nvPr/>
        </p:nvSpPr>
        <p:spPr>
          <a:xfrm>
            <a:off x="8206740" y="2257654"/>
            <a:ext cx="2667305" cy="2667305"/>
          </a:xfrm>
          <a:prstGeom prst="rect">
            <a:avLst/>
          </a:prstGeom>
          <a:solidFill>
            <a:srgbClr val="FFFFFF"/>
          </a:solidFill>
          <a:ln w="12700">
            <a:solidFill>
              <a:srgbClr val="DEE2E6"/>
            </a:solidFill>
            <a:prstDash val="solid"/>
          </a:ln>
        </p:spPr>
      </p:sp>
      <p:sp>
        <p:nvSpPr>
          <p:cNvPr id="62" name="Shape 54"/>
          <p:cNvSpPr/>
          <p:nvPr/>
        </p:nvSpPr>
        <p:spPr>
          <a:xfrm>
            <a:off x="8215884" y="4038905"/>
            <a:ext cx="875995" cy="875995"/>
          </a:xfrm>
          <a:prstGeom prst="rect">
            <a:avLst/>
          </a:prstGeom>
          <a:solidFill>
            <a:srgbClr val="28A745">
              <a:alpha val="10000"/>
            </a:srgbClr>
          </a:solidFill>
          <a:ln w="12700">
            <a:solidFill>
              <a:srgbClr val="DEE2E6"/>
            </a:solidFill>
            <a:prstDash val="solid"/>
          </a:ln>
        </p:spPr>
      </p:sp>
      <p:sp>
        <p:nvSpPr>
          <p:cNvPr id="63" name="Shape 55"/>
          <p:cNvSpPr/>
          <p:nvPr/>
        </p:nvSpPr>
        <p:spPr>
          <a:xfrm>
            <a:off x="9101938" y="4038905"/>
            <a:ext cx="875995" cy="875995"/>
          </a:xfrm>
          <a:prstGeom prst="rect">
            <a:avLst/>
          </a:prstGeom>
          <a:solidFill>
            <a:srgbClr val="FFC107">
              <a:alpha val="10000"/>
            </a:srgbClr>
          </a:solidFill>
          <a:ln w="12700">
            <a:solidFill>
              <a:srgbClr val="DEE2E6"/>
            </a:solidFill>
            <a:prstDash val="solid"/>
          </a:ln>
        </p:spPr>
      </p:sp>
      <p:sp>
        <p:nvSpPr>
          <p:cNvPr id="64" name="Shape 56"/>
          <p:cNvSpPr/>
          <p:nvPr/>
        </p:nvSpPr>
        <p:spPr>
          <a:xfrm>
            <a:off x="9987991" y="4038905"/>
            <a:ext cx="875995" cy="875995"/>
          </a:xfrm>
          <a:prstGeom prst="rect">
            <a:avLst/>
          </a:prstGeom>
          <a:solidFill>
            <a:srgbClr val="FFC107">
              <a:alpha val="10000"/>
            </a:srgbClr>
          </a:solidFill>
          <a:ln w="12700">
            <a:solidFill>
              <a:srgbClr val="DEE2E6"/>
            </a:solidFill>
            <a:prstDash val="solid"/>
          </a:ln>
        </p:spPr>
      </p:sp>
      <p:sp>
        <p:nvSpPr>
          <p:cNvPr id="65" name="Shape 57"/>
          <p:cNvSpPr/>
          <p:nvPr/>
        </p:nvSpPr>
        <p:spPr>
          <a:xfrm>
            <a:off x="8215884" y="3153766"/>
            <a:ext cx="875995" cy="875995"/>
          </a:xfrm>
          <a:prstGeom prst="rect">
            <a:avLst/>
          </a:prstGeom>
          <a:solidFill>
            <a:srgbClr val="FFC107">
              <a:alpha val="10000"/>
            </a:srgbClr>
          </a:solidFill>
          <a:ln w="12700">
            <a:solidFill>
              <a:srgbClr val="DEE2E6"/>
            </a:solidFill>
            <a:prstDash val="solid"/>
          </a:ln>
        </p:spPr>
      </p:sp>
      <p:sp>
        <p:nvSpPr>
          <p:cNvPr id="66" name="Shape 58"/>
          <p:cNvSpPr/>
          <p:nvPr/>
        </p:nvSpPr>
        <p:spPr>
          <a:xfrm>
            <a:off x="8215884" y="2267712"/>
            <a:ext cx="875995" cy="875995"/>
          </a:xfrm>
          <a:prstGeom prst="rect">
            <a:avLst/>
          </a:prstGeom>
          <a:solidFill>
            <a:srgbClr val="FFC107">
              <a:alpha val="10000"/>
            </a:srgbClr>
          </a:solidFill>
          <a:ln w="12700">
            <a:solidFill>
              <a:srgbClr val="DEE2E6"/>
            </a:solidFill>
            <a:prstDash val="solid"/>
          </a:ln>
        </p:spPr>
      </p:sp>
      <p:sp>
        <p:nvSpPr>
          <p:cNvPr id="67" name="Shape 59"/>
          <p:cNvSpPr/>
          <p:nvPr/>
        </p:nvSpPr>
        <p:spPr>
          <a:xfrm>
            <a:off x="9101938" y="3153766"/>
            <a:ext cx="875995" cy="875995"/>
          </a:xfrm>
          <a:prstGeom prst="rect">
            <a:avLst/>
          </a:prstGeom>
          <a:solidFill>
            <a:srgbClr val="DC3545">
              <a:alpha val="10000"/>
            </a:srgbClr>
          </a:solidFill>
          <a:ln w="12700">
            <a:solidFill>
              <a:srgbClr val="DEE2E6"/>
            </a:solidFill>
            <a:prstDash val="solid"/>
          </a:ln>
        </p:spPr>
      </p:sp>
      <p:sp>
        <p:nvSpPr>
          <p:cNvPr id="68" name="Shape 60"/>
          <p:cNvSpPr/>
          <p:nvPr/>
        </p:nvSpPr>
        <p:spPr>
          <a:xfrm>
            <a:off x="9987991" y="3153766"/>
            <a:ext cx="875995" cy="875995"/>
          </a:xfrm>
          <a:prstGeom prst="rect">
            <a:avLst/>
          </a:prstGeom>
          <a:solidFill>
            <a:srgbClr val="DC3545">
              <a:alpha val="10000"/>
            </a:srgbClr>
          </a:solidFill>
          <a:ln w="12700">
            <a:solidFill>
              <a:srgbClr val="DEE2E6"/>
            </a:solidFill>
            <a:prstDash val="solid"/>
          </a:ln>
        </p:spPr>
      </p:sp>
      <p:sp>
        <p:nvSpPr>
          <p:cNvPr id="69" name="Shape 61"/>
          <p:cNvSpPr/>
          <p:nvPr/>
        </p:nvSpPr>
        <p:spPr>
          <a:xfrm>
            <a:off x="9101938" y="2267712"/>
            <a:ext cx="875995" cy="875995"/>
          </a:xfrm>
          <a:prstGeom prst="rect">
            <a:avLst/>
          </a:prstGeom>
          <a:solidFill>
            <a:srgbClr val="DC3545">
              <a:alpha val="10000"/>
            </a:srgbClr>
          </a:solidFill>
          <a:ln w="12700">
            <a:solidFill>
              <a:srgbClr val="DEE2E6"/>
            </a:solidFill>
            <a:prstDash val="solid"/>
          </a:ln>
        </p:spPr>
      </p:sp>
      <p:sp>
        <p:nvSpPr>
          <p:cNvPr id="70" name="Shape 62"/>
          <p:cNvSpPr/>
          <p:nvPr/>
        </p:nvSpPr>
        <p:spPr>
          <a:xfrm>
            <a:off x="9987991" y="2267712"/>
            <a:ext cx="875995" cy="875995"/>
          </a:xfrm>
          <a:prstGeom prst="rect">
            <a:avLst/>
          </a:prstGeom>
          <a:solidFill>
            <a:srgbClr val="DC3545">
              <a:alpha val="10000"/>
            </a:srgbClr>
          </a:solidFill>
          <a:ln w="12700">
            <a:solidFill>
              <a:srgbClr val="DEE2E6"/>
            </a:solidFill>
            <a:prstDash val="solid"/>
          </a:ln>
        </p:spPr>
      </p:sp>
      <p:sp>
        <p:nvSpPr>
          <p:cNvPr id="71" name="Shape 63"/>
          <p:cNvSpPr/>
          <p:nvPr/>
        </p:nvSpPr>
        <p:spPr>
          <a:xfrm>
            <a:off x="9379001" y="2675534"/>
            <a:ext cx="19202" cy="1000354"/>
          </a:xfrm>
          <a:prstGeom prst="rect">
            <a:avLst/>
          </a:prstGeom>
          <a:solidFill>
            <a:srgbClr val="6C757D"/>
          </a:solidFill>
          <a:ln/>
        </p:spPr>
      </p:sp>
      <p:sp>
        <p:nvSpPr>
          <p:cNvPr id="72" name="Shape 64"/>
          <p:cNvSpPr/>
          <p:nvPr/>
        </p:nvSpPr>
        <p:spPr>
          <a:xfrm>
            <a:off x="10394899" y="2861158"/>
            <a:ext cx="19202" cy="1095451"/>
          </a:xfrm>
          <a:prstGeom prst="rect">
            <a:avLst/>
          </a:prstGeom>
          <a:solidFill>
            <a:srgbClr val="6C757D"/>
          </a:solidFill>
          <a:ln/>
        </p:spPr>
      </p:sp>
      <p:sp>
        <p:nvSpPr>
          <p:cNvPr id="73" name="Shape 65"/>
          <p:cNvSpPr/>
          <p:nvPr/>
        </p:nvSpPr>
        <p:spPr>
          <a:xfrm>
            <a:off x="10074859" y="3246120"/>
            <a:ext cx="19202" cy="905256"/>
          </a:xfrm>
          <a:prstGeom prst="rect">
            <a:avLst/>
          </a:prstGeom>
          <a:solidFill>
            <a:srgbClr val="6C757D"/>
          </a:solidFill>
          <a:ln/>
        </p:spPr>
      </p:sp>
      <p:sp>
        <p:nvSpPr>
          <p:cNvPr id="74" name="Shape 66"/>
          <p:cNvSpPr/>
          <p:nvPr/>
        </p:nvSpPr>
        <p:spPr>
          <a:xfrm>
            <a:off x="10774375" y="2467051"/>
            <a:ext cx="19202" cy="1143000"/>
          </a:xfrm>
          <a:prstGeom prst="rect">
            <a:avLst/>
          </a:prstGeom>
          <a:solidFill>
            <a:srgbClr val="6C757D"/>
          </a:solidFill>
          <a:ln/>
        </p:spPr>
      </p:sp>
      <p:sp>
        <p:nvSpPr>
          <p:cNvPr id="75" name="Shape 67"/>
          <p:cNvSpPr/>
          <p:nvPr/>
        </p:nvSpPr>
        <p:spPr>
          <a:xfrm>
            <a:off x="10368382" y="3571646"/>
            <a:ext cx="19202" cy="809244"/>
          </a:xfrm>
          <a:prstGeom prst="rect">
            <a:avLst/>
          </a:prstGeom>
          <a:solidFill>
            <a:srgbClr val="6C757D"/>
          </a:solidFill>
          <a:ln/>
        </p:spPr>
      </p:sp>
      <p:sp>
        <p:nvSpPr>
          <p:cNvPr id="76" name="Shape 68"/>
          <p:cNvSpPr/>
          <p:nvPr/>
        </p:nvSpPr>
        <p:spPr>
          <a:xfrm>
            <a:off x="9112910" y="2951683"/>
            <a:ext cx="19202" cy="857707"/>
          </a:xfrm>
          <a:prstGeom prst="rect">
            <a:avLst/>
          </a:prstGeom>
          <a:solidFill>
            <a:srgbClr val="6C757D"/>
          </a:solidFill>
          <a:ln/>
        </p:spPr>
      </p:sp>
      <p:sp>
        <p:nvSpPr>
          <p:cNvPr id="77" name="Text 69"/>
          <p:cNvSpPr txBox="1"/>
          <p:nvPr/>
        </p:nvSpPr>
        <p:spPr>
          <a:xfrm>
            <a:off x="9645091" y="2638958"/>
            <a:ext cx="12801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800" dirty="0"/>
          </a:p>
        </p:txBody>
      </p:sp>
      <p:sp>
        <p:nvSpPr>
          <p:cNvPr id="78" name="Text 70"/>
          <p:cNvSpPr txBox="1"/>
          <p:nvPr/>
        </p:nvSpPr>
        <p:spPr>
          <a:xfrm>
            <a:off x="10216591" y="2867558"/>
            <a:ext cx="14721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800" dirty="0"/>
          </a:p>
        </p:txBody>
      </p:sp>
      <p:sp>
        <p:nvSpPr>
          <p:cNvPr id="79" name="Text 71"/>
          <p:cNvSpPr txBox="1"/>
          <p:nvPr/>
        </p:nvSpPr>
        <p:spPr>
          <a:xfrm>
            <a:off x="9930384" y="3248863"/>
            <a:ext cx="14721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800" dirty="0"/>
          </a:p>
        </p:txBody>
      </p:sp>
      <p:sp>
        <p:nvSpPr>
          <p:cNvPr id="80" name="Text 72"/>
          <p:cNvSpPr txBox="1"/>
          <p:nvPr/>
        </p:nvSpPr>
        <p:spPr>
          <a:xfrm>
            <a:off x="10501884" y="2533802"/>
            <a:ext cx="15636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800" dirty="0"/>
          </a:p>
        </p:txBody>
      </p:sp>
      <p:sp>
        <p:nvSpPr>
          <p:cNvPr id="81" name="Text 73"/>
          <p:cNvSpPr txBox="1"/>
          <p:nvPr/>
        </p:nvSpPr>
        <p:spPr>
          <a:xfrm>
            <a:off x="10311689" y="3534156"/>
            <a:ext cx="14721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800" dirty="0"/>
          </a:p>
        </p:txBody>
      </p:sp>
      <p:sp>
        <p:nvSpPr>
          <p:cNvPr id="82" name="Text 74"/>
          <p:cNvSpPr txBox="1"/>
          <p:nvPr/>
        </p:nvSpPr>
        <p:spPr>
          <a:xfrm>
            <a:off x="9454896" y="2962656"/>
            <a:ext cx="14721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800" dirty="0"/>
          </a:p>
        </p:txBody>
      </p:sp>
      <p:sp>
        <p:nvSpPr>
          <p:cNvPr id="83" name="Text 75"/>
          <p:cNvSpPr txBox="1"/>
          <p:nvPr/>
        </p:nvSpPr>
        <p:spPr>
          <a:xfrm>
            <a:off x="8206740" y="7666330"/>
            <a:ext cx="34930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C757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</a:t>
            </a:r>
            <a:endParaRPr lang="en-US" sz="900" dirty="0"/>
          </a:p>
        </p:txBody>
      </p:sp>
      <p:sp>
        <p:nvSpPr>
          <p:cNvPr id="84" name="Text 76"/>
          <p:cNvSpPr txBox="1"/>
          <p:nvPr/>
        </p:nvSpPr>
        <p:spPr>
          <a:xfrm>
            <a:off x="9201607" y="7666330"/>
            <a:ext cx="72969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C757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Likelihood</a:t>
            </a:r>
            <a:endParaRPr lang="en-US" sz="900" dirty="0"/>
          </a:p>
        </p:txBody>
      </p:sp>
      <p:sp>
        <p:nvSpPr>
          <p:cNvPr id="85" name="Text 77"/>
          <p:cNvSpPr txBox="1"/>
          <p:nvPr/>
        </p:nvSpPr>
        <p:spPr>
          <a:xfrm>
            <a:off x="10575950" y="7666330"/>
            <a:ext cx="39685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C757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</a:t>
            </a:r>
            <a:endParaRPr lang="en-US" sz="900" dirty="0"/>
          </a:p>
        </p:txBody>
      </p:sp>
      <p:sp>
        <p:nvSpPr>
          <p:cNvPr id="86" name="Text 78"/>
          <p:cNvSpPr txBox="1"/>
          <p:nvPr/>
        </p:nvSpPr>
        <p:spPr>
          <a:xfrm>
            <a:off x="7987284" y="7338974"/>
            <a:ext cx="23500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C757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</a:t>
            </a:r>
            <a:endParaRPr lang="en-US" sz="900" dirty="0"/>
          </a:p>
        </p:txBody>
      </p:sp>
      <p:sp>
        <p:nvSpPr>
          <p:cNvPr id="87" name="Text 79"/>
          <p:cNvSpPr txBox="1"/>
          <p:nvPr/>
        </p:nvSpPr>
        <p:spPr>
          <a:xfrm>
            <a:off x="7987284" y="6061558"/>
            <a:ext cx="235001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C757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</a:t>
            </a:r>
            <a:endParaRPr lang="en-US" sz="900" dirty="0"/>
          </a:p>
        </p:txBody>
      </p:sp>
      <p:sp>
        <p:nvSpPr>
          <p:cNvPr id="88" name="Text 80"/>
          <p:cNvSpPr txBox="1"/>
          <p:nvPr/>
        </p:nvSpPr>
        <p:spPr>
          <a:xfrm>
            <a:off x="7987284" y="4924958"/>
            <a:ext cx="235001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C757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</a:t>
            </a:r>
            <a:endParaRPr lang="en-US" sz="900" dirty="0"/>
          </a:p>
        </p:txBody>
      </p:sp>
      <p:sp>
        <p:nvSpPr>
          <p:cNvPr id="89" name="Shape 81"/>
          <p:cNvSpPr/>
          <p:nvPr/>
        </p:nvSpPr>
        <p:spPr>
          <a:xfrm>
            <a:off x="9549994" y="2705710"/>
            <a:ext cx="114300" cy="114300"/>
          </a:xfrm>
          <a:prstGeom prst="ellipse">
            <a:avLst/>
          </a:prstGeom>
          <a:solidFill>
            <a:srgbClr val="DC3545"/>
          </a:solidFill>
          <a:ln/>
        </p:spPr>
      </p:sp>
      <p:sp>
        <p:nvSpPr>
          <p:cNvPr id="90" name="Shape 82"/>
          <p:cNvSpPr/>
          <p:nvPr/>
        </p:nvSpPr>
        <p:spPr>
          <a:xfrm>
            <a:off x="10121494" y="2934310"/>
            <a:ext cx="114300" cy="114300"/>
          </a:xfrm>
          <a:prstGeom prst="ellipse">
            <a:avLst/>
          </a:prstGeom>
          <a:solidFill>
            <a:srgbClr val="DC3545"/>
          </a:solidFill>
          <a:ln/>
        </p:spPr>
      </p:sp>
      <p:sp>
        <p:nvSpPr>
          <p:cNvPr id="91" name="Shape 83"/>
          <p:cNvSpPr/>
          <p:nvPr/>
        </p:nvSpPr>
        <p:spPr>
          <a:xfrm>
            <a:off x="9835286" y="3315614"/>
            <a:ext cx="114300" cy="114300"/>
          </a:xfrm>
          <a:prstGeom prst="ellipse">
            <a:avLst/>
          </a:prstGeom>
          <a:solidFill>
            <a:srgbClr val="DC3545"/>
          </a:solidFill>
          <a:ln/>
        </p:spPr>
      </p:sp>
      <p:sp>
        <p:nvSpPr>
          <p:cNvPr id="92" name="Shape 84"/>
          <p:cNvSpPr/>
          <p:nvPr/>
        </p:nvSpPr>
        <p:spPr>
          <a:xfrm>
            <a:off x="10406786" y="2600554"/>
            <a:ext cx="114300" cy="114300"/>
          </a:xfrm>
          <a:prstGeom prst="ellipse">
            <a:avLst/>
          </a:prstGeom>
          <a:solidFill>
            <a:srgbClr val="DC3545"/>
          </a:solidFill>
          <a:ln/>
        </p:spPr>
      </p:sp>
      <p:sp>
        <p:nvSpPr>
          <p:cNvPr id="93" name="Shape 85"/>
          <p:cNvSpPr/>
          <p:nvPr/>
        </p:nvSpPr>
        <p:spPr>
          <a:xfrm>
            <a:off x="10216591" y="3600907"/>
            <a:ext cx="114300" cy="114300"/>
          </a:xfrm>
          <a:prstGeom prst="ellipse">
            <a:avLst/>
          </a:prstGeom>
          <a:solidFill>
            <a:srgbClr val="DC3545"/>
          </a:solidFill>
          <a:ln/>
        </p:spPr>
      </p:sp>
      <p:sp>
        <p:nvSpPr>
          <p:cNvPr id="94" name="Shape 86"/>
          <p:cNvSpPr/>
          <p:nvPr/>
        </p:nvSpPr>
        <p:spPr>
          <a:xfrm>
            <a:off x="9358884" y="3029407"/>
            <a:ext cx="114300" cy="114300"/>
          </a:xfrm>
          <a:prstGeom prst="ellipse">
            <a:avLst/>
          </a:prstGeom>
          <a:solidFill>
            <a:srgbClr val="DC3545"/>
          </a:solidFill>
          <a:ln/>
        </p:spPr>
      </p:sp>
      <p:sp>
        <p:nvSpPr>
          <p:cNvPr id="95" name="Shape 87"/>
          <p:cNvSpPr/>
          <p:nvPr/>
        </p:nvSpPr>
        <p:spPr>
          <a:xfrm>
            <a:off x="8978494" y="3600907"/>
            <a:ext cx="114300" cy="114300"/>
          </a:xfrm>
          <a:prstGeom prst="ellipse">
            <a:avLst/>
          </a:prstGeom>
          <a:solidFill>
            <a:srgbClr val="28A745"/>
          </a:solidFill>
          <a:ln/>
        </p:spPr>
      </p:sp>
      <p:sp>
        <p:nvSpPr>
          <p:cNvPr id="96" name="Shape 88"/>
          <p:cNvSpPr/>
          <p:nvPr/>
        </p:nvSpPr>
        <p:spPr>
          <a:xfrm>
            <a:off x="9549994" y="3887114"/>
            <a:ext cx="114300" cy="114300"/>
          </a:xfrm>
          <a:prstGeom prst="ellipse">
            <a:avLst/>
          </a:prstGeom>
          <a:solidFill>
            <a:srgbClr val="28A745"/>
          </a:solidFill>
          <a:ln/>
        </p:spPr>
      </p:sp>
      <p:sp>
        <p:nvSpPr>
          <p:cNvPr id="97" name="Shape 89"/>
          <p:cNvSpPr/>
          <p:nvPr/>
        </p:nvSpPr>
        <p:spPr>
          <a:xfrm>
            <a:off x="9358884" y="4172407"/>
            <a:ext cx="114300" cy="114300"/>
          </a:xfrm>
          <a:prstGeom prst="ellipse">
            <a:avLst/>
          </a:prstGeom>
          <a:solidFill>
            <a:srgbClr val="28A745"/>
          </a:solidFill>
          <a:ln/>
        </p:spPr>
      </p:sp>
      <p:sp>
        <p:nvSpPr>
          <p:cNvPr id="98" name="Shape 90"/>
          <p:cNvSpPr/>
          <p:nvPr/>
        </p:nvSpPr>
        <p:spPr>
          <a:xfrm>
            <a:off x="9835286" y="3458261"/>
            <a:ext cx="114300" cy="114300"/>
          </a:xfrm>
          <a:prstGeom prst="ellipse">
            <a:avLst/>
          </a:prstGeom>
          <a:solidFill>
            <a:srgbClr val="28A745"/>
          </a:solidFill>
          <a:ln/>
        </p:spPr>
      </p:sp>
      <p:sp>
        <p:nvSpPr>
          <p:cNvPr id="99" name="Shape 91"/>
          <p:cNvSpPr/>
          <p:nvPr/>
        </p:nvSpPr>
        <p:spPr>
          <a:xfrm>
            <a:off x="9930384" y="4267505"/>
            <a:ext cx="114300" cy="114300"/>
          </a:xfrm>
          <a:prstGeom prst="ellipse">
            <a:avLst/>
          </a:prstGeom>
          <a:solidFill>
            <a:srgbClr val="28A745"/>
          </a:solidFill>
          <a:ln/>
        </p:spPr>
      </p:sp>
      <p:sp>
        <p:nvSpPr>
          <p:cNvPr id="100" name="Shape 92"/>
          <p:cNvSpPr/>
          <p:nvPr/>
        </p:nvSpPr>
        <p:spPr>
          <a:xfrm>
            <a:off x="8787384" y="3791102"/>
            <a:ext cx="114300" cy="114300"/>
          </a:xfrm>
          <a:prstGeom prst="ellipse">
            <a:avLst/>
          </a:prstGeom>
          <a:solidFill>
            <a:srgbClr val="28A745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09574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" name="Text 1"/>
          <p:cNvSpPr txBox="1"/>
          <p:nvPr/>
        </p:nvSpPr>
        <p:spPr>
          <a:xfrm>
            <a:off x="457200" y="352044"/>
            <a:ext cx="4705502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1A1A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International Partners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457200" y="1028700"/>
            <a:ext cx="11277295" cy="9144"/>
          </a:xfrm>
          <a:prstGeom prst="rect">
            <a:avLst/>
          </a:prstGeom>
          <a:solidFill>
            <a:srgbClr val="8D99AE"/>
          </a:solidFill>
          <a:ln/>
        </p:spPr>
      </p:sp>
      <p:sp>
        <p:nvSpPr>
          <p:cNvPr id="5" name="Shape 3"/>
          <p:cNvSpPr/>
          <p:nvPr/>
        </p:nvSpPr>
        <p:spPr>
          <a:xfrm>
            <a:off x="457200" y="1266444"/>
            <a:ext cx="1333195" cy="1591056"/>
          </a:xfrm>
          <a:prstGeom prst="rect">
            <a:avLst/>
          </a:prstGeom>
          <a:solidFill>
            <a:srgbClr val="1A1A2E">
              <a:alpha val="3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210605" y="1266444"/>
            <a:ext cx="1333195" cy="1591056"/>
          </a:xfrm>
          <a:prstGeom prst="rect">
            <a:avLst/>
          </a:prstGeom>
          <a:solidFill>
            <a:srgbClr val="1A1A2E">
              <a:alpha val="3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57200" y="3080614"/>
            <a:ext cx="1333195" cy="1591056"/>
          </a:xfrm>
          <a:prstGeom prst="rect">
            <a:avLst/>
          </a:prstGeom>
          <a:solidFill>
            <a:srgbClr val="1A1A2E">
              <a:alpha val="3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210605" y="3080614"/>
            <a:ext cx="1333195" cy="1591056"/>
          </a:xfrm>
          <a:prstGeom prst="rect">
            <a:avLst/>
          </a:prstGeom>
          <a:solidFill>
            <a:srgbClr val="1A1A2E">
              <a:alpha val="3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457200" y="4895698"/>
            <a:ext cx="1333195" cy="1895551"/>
          </a:xfrm>
          <a:prstGeom prst="rect">
            <a:avLst/>
          </a:prstGeom>
          <a:solidFill>
            <a:srgbClr val="1A1A2E">
              <a:alpha val="3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94944" y="1631290"/>
            <a:ext cx="857707" cy="857707"/>
          </a:xfrm>
          <a:prstGeom prst="ellipse">
            <a:avLst/>
          </a:prstGeom>
          <a:solidFill>
            <a:srgbClr val="F0F0F5"/>
          </a:solidFill>
          <a:ln/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11" name="Text 9"/>
          <p:cNvSpPr txBox="1"/>
          <p:nvPr/>
        </p:nvSpPr>
        <p:spPr>
          <a:xfrm>
            <a:off x="886968" y="1888236"/>
            <a:ext cx="64831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03B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ESA</a:t>
            </a:r>
            <a:endParaRPr lang="en-US" sz="1800" dirty="0"/>
          </a:p>
        </p:txBody>
      </p:sp>
      <p:sp>
        <p:nvSpPr>
          <p:cNvPr id="12" name="Text 10"/>
          <p:cNvSpPr txBox="1"/>
          <p:nvPr/>
        </p:nvSpPr>
        <p:spPr>
          <a:xfrm>
            <a:off x="1981505" y="1485900"/>
            <a:ext cx="14292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ESA (Europe)</a:t>
            </a:r>
            <a:endParaRPr lang="en-US" sz="1500" dirty="0"/>
          </a:p>
        </p:txBody>
      </p:sp>
      <p:sp>
        <p:nvSpPr>
          <p:cNvPr id="13" name="Text 11"/>
          <p:cNvSpPr txBox="1"/>
          <p:nvPr/>
        </p:nvSpPr>
        <p:spPr>
          <a:xfrm>
            <a:off x="7733995" y="1485900"/>
            <a:ext cx="14292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JAXA (Japan)</a:t>
            </a:r>
            <a:endParaRPr lang="en-US" sz="1500" dirty="0"/>
          </a:p>
        </p:txBody>
      </p:sp>
      <p:sp>
        <p:nvSpPr>
          <p:cNvPr id="14" name="Text 12"/>
          <p:cNvSpPr txBox="1"/>
          <p:nvPr/>
        </p:nvSpPr>
        <p:spPr>
          <a:xfrm>
            <a:off x="1981505" y="3300070"/>
            <a:ext cx="14767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CSA (Canada)</a:t>
            </a:r>
            <a:endParaRPr lang="en-US" sz="1500" dirty="0"/>
          </a:p>
        </p:txBody>
      </p:sp>
      <p:sp>
        <p:nvSpPr>
          <p:cNvPr id="15" name="Text 13"/>
          <p:cNvSpPr txBox="1"/>
          <p:nvPr/>
        </p:nvSpPr>
        <p:spPr>
          <a:xfrm>
            <a:off x="7733995" y="3300070"/>
            <a:ext cx="18864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Commercial (U.S.)</a:t>
            </a:r>
            <a:endParaRPr lang="en-US" sz="1500" dirty="0"/>
          </a:p>
        </p:txBody>
      </p:sp>
      <p:sp>
        <p:nvSpPr>
          <p:cNvPr id="16" name="Text 14"/>
          <p:cNvSpPr txBox="1"/>
          <p:nvPr/>
        </p:nvSpPr>
        <p:spPr>
          <a:xfrm>
            <a:off x="1981505" y="5114239"/>
            <a:ext cx="17629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2B2D4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Artemis Accords</a:t>
            </a:r>
            <a:endParaRPr lang="en-US" sz="1500" dirty="0"/>
          </a:p>
        </p:txBody>
      </p:sp>
      <p:sp>
        <p:nvSpPr>
          <p:cNvPr id="17" name="Text 15"/>
          <p:cNvSpPr txBox="1"/>
          <p:nvPr/>
        </p:nvSpPr>
        <p:spPr>
          <a:xfrm>
            <a:off x="2133295" y="1867205"/>
            <a:ext cx="228417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Orion European Service Module</a:t>
            </a:r>
            <a:endParaRPr lang="en-US" sz="1000" dirty="0"/>
          </a:p>
        </p:txBody>
      </p:sp>
      <p:sp>
        <p:nvSpPr>
          <p:cNvPr id="18" name="Text 16"/>
          <p:cNvSpPr txBox="1"/>
          <p:nvPr/>
        </p:nvSpPr>
        <p:spPr>
          <a:xfrm>
            <a:off x="2133295" y="2135124"/>
            <a:ext cx="241767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Gateway modules (I‑HAB, ESPRIT)</a:t>
            </a:r>
            <a:endParaRPr lang="en-US" sz="1000" dirty="0"/>
          </a:p>
        </p:txBody>
      </p:sp>
      <p:sp>
        <p:nvSpPr>
          <p:cNvPr id="19" name="Text 17"/>
          <p:cNvSpPr txBox="1"/>
          <p:nvPr/>
        </p:nvSpPr>
        <p:spPr>
          <a:xfrm>
            <a:off x="2133295" y="2403043"/>
            <a:ext cx="128473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Science payloads</a:t>
            </a:r>
            <a:endParaRPr lang="en-US" sz="1000" dirty="0"/>
          </a:p>
        </p:txBody>
      </p:sp>
      <p:sp>
        <p:nvSpPr>
          <p:cNvPr id="20" name="Text 18"/>
          <p:cNvSpPr txBox="1"/>
          <p:nvPr/>
        </p:nvSpPr>
        <p:spPr>
          <a:xfrm>
            <a:off x="7886700" y="1867205"/>
            <a:ext cx="343723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Gateway life support/logistics (HTV‑X derivatives)</a:t>
            </a:r>
            <a:endParaRPr lang="en-US" sz="1000" dirty="0"/>
          </a:p>
        </p:txBody>
      </p:sp>
      <p:sp>
        <p:nvSpPr>
          <p:cNvPr id="21" name="Text 19"/>
          <p:cNvSpPr txBox="1"/>
          <p:nvPr/>
        </p:nvSpPr>
        <p:spPr>
          <a:xfrm>
            <a:off x="7886700" y="2135124"/>
            <a:ext cx="2160727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Lunar surface systems studies</a:t>
            </a:r>
            <a:endParaRPr lang="en-US" sz="1000" dirty="0"/>
          </a:p>
        </p:txBody>
      </p:sp>
      <p:sp>
        <p:nvSpPr>
          <p:cNvPr id="22" name="Text 20"/>
          <p:cNvSpPr txBox="1"/>
          <p:nvPr/>
        </p:nvSpPr>
        <p:spPr>
          <a:xfrm>
            <a:off x="2133295" y="3681374"/>
            <a:ext cx="235092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Canadarm3 for Gateway robotics</a:t>
            </a:r>
            <a:endParaRPr lang="en-US" sz="1000" dirty="0"/>
          </a:p>
        </p:txBody>
      </p:sp>
      <p:sp>
        <p:nvSpPr>
          <p:cNvPr id="23" name="Text 21"/>
          <p:cNvSpPr txBox="1"/>
          <p:nvPr/>
        </p:nvSpPr>
        <p:spPr>
          <a:xfrm>
            <a:off x="2133295" y="3949294"/>
            <a:ext cx="254203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AI‑enabled autonomous operations</a:t>
            </a:r>
            <a:endParaRPr lang="en-US" sz="1000" dirty="0"/>
          </a:p>
        </p:txBody>
      </p:sp>
      <p:sp>
        <p:nvSpPr>
          <p:cNvPr id="24" name="Text 22"/>
          <p:cNvSpPr txBox="1"/>
          <p:nvPr/>
        </p:nvSpPr>
        <p:spPr>
          <a:xfrm>
            <a:off x="7886700" y="3681374"/>
            <a:ext cx="285567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HLS providers (e.g., Starship, Blue Moon)</a:t>
            </a:r>
            <a:endParaRPr lang="en-US" sz="1000" dirty="0"/>
          </a:p>
        </p:txBody>
      </p:sp>
      <p:sp>
        <p:nvSpPr>
          <p:cNvPr id="25" name="Text 23"/>
          <p:cNvSpPr txBox="1"/>
          <p:nvPr/>
        </p:nvSpPr>
        <p:spPr>
          <a:xfrm>
            <a:off x="7886700" y="3949294"/>
            <a:ext cx="1541678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CLPS lunar deliveries</a:t>
            </a:r>
            <a:endParaRPr lang="en-US" sz="1000" dirty="0"/>
          </a:p>
        </p:txBody>
      </p:sp>
      <p:sp>
        <p:nvSpPr>
          <p:cNvPr id="26" name="Text 24"/>
          <p:cNvSpPr txBox="1"/>
          <p:nvPr/>
        </p:nvSpPr>
        <p:spPr>
          <a:xfrm>
            <a:off x="7886700" y="4217213"/>
            <a:ext cx="158008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Comms, nav, habitats</a:t>
            </a:r>
            <a:endParaRPr lang="en-US" sz="1000" dirty="0"/>
          </a:p>
        </p:txBody>
      </p:sp>
      <p:sp>
        <p:nvSpPr>
          <p:cNvPr id="27" name="Text 25"/>
          <p:cNvSpPr txBox="1"/>
          <p:nvPr/>
        </p:nvSpPr>
        <p:spPr>
          <a:xfrm>
            <a:off x="2133295" y="5495544"/>
            <a:ext cx="2436876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30+ signatories aligning on interoperability, transparency, safe operations</a:t>
            </a:r>
            <a:endParaRPr lang="en-US" sz="1000" dirty="0"/>
          </a:p>
        </p:txBody>
      </p:sp>
      <p:sp>
        <p:nvSpPr>
          <p:cNvPr id="28" name="Text 26"/>
          <p:cNvSpPr txBox="1"/>
          <p:nvPr/>
        </p:nvSpPr>
        <p:spPr>
          <a:xfrm>
            <a:off x="2133295" y="6147511"/>
            <a:ext cx="2617927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B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International framework for peaceful space exploration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48349" y="1631290"/>
            <a:ext cx="857707" cy="857707"/>
          </a:xfrm>
          <a:prstGeom prst="ellipse">
            <a:avLst/>
          </a:prstGeom>
          <a:solidFill>
            <a:srgbClr val="F0F0F5"/>
          </a:solidFill>
          <a:ln/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30" name="Text 28"/>
          <p:cNvSpPr txBox="1"/>
          <p:nvPr/>
        </p:nvSpPr>
        <p:spPr>
          <a:xfrm>
            <a:off x="6568135" y="1888236"/>
            <a:ext cx="7909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D0222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JAXA</a:t>
            </a:r>
            <a:endParaRPr lang="en-US" sz="1800" dirty="0"/>
          </a:p>
        </p:txBody>
      </p:sp>
      <p:sp>
        <p:nvSpPr>
          <p:cNvPr id="31" name="Shape 29"/>
          <p:cNvSpPr/>
          <p:nvPr/>
        </p:nvSpPr>
        <p:spPr>
          <a:xfrm>
            <a:off x="694944" y="3445459"/>
            <a:ext cx="857707" cy="857707"/>
          </a:xfrm>
          <a:prstGeom prst="ellipse">
            <a:avLst/>
          </a:prstGeom>
          <a:solidFill>
            <a:srgbClr val="F0F0F5"/>
          </a:solidFill>
          <a:ln/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sp>
        <p:nvSpPr>
          <p:cNvPr id="32" name="Text 30"/>
          <p:cNvSpPr txBox="1"/>
          <p:nvPr/>
        </p:nvSpPr>
        <p:spPr>
          <a:xfrm>
            <a:off x="881482" y="3702406"/>
            <a:ext cx="65745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DA291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CSA</a:t>
            </a:r>
            <a:endParaRPr lang="en-US" sz="1800" dirty="0"/>
          </a:p>
        </p:txBody>
      </p:sp>
      <p:sp>
        <p:nvSpPr>
          <p:cNvPr id="33" name="Shape 31"/>
          <p:cNvSpPr/>
          <p:nvPr/>
        </p:nvSpPr>
        <p:spPr>
          <a:xfrm>
            <a:off x="6448349" y="3445459"/>
            <a:ext cx="857707" cy="857707"/>
          </a:xfrm>
          <a:prstGeom prst="ellipse">
            <a:avLst/>
          </a:prstGeom>
          <a:solidFill>
            <a:srgbClr val="F0F0F5"/>
          </a:solidFill>
          <a:ln/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pic>
        <p:nvPicPr>
          <p:cNvPr id="3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762902" y="3759098"/>
            <a:ext cx="228600" cy="228600"/>
          </a:xfrm>
          <a:prstGeom prst="rect">
            <a:avLst/>
          </a:prstGeom>
        </p:spPr>
      </p:pic>
      <p:sp>
        <p:nvSpPr>
          <p:cNvPr id="35" name="Shape 32"/>
          <p:cNvSpPr/>
          <p:nvPr/>
        </p:nvSpPr>
        <p:spPr>
          <a:xfrm>
            <a:off x="694944" y="5413248"/>
            <a:ext cx="857707" cy="857707"/>
          </a:xfrm>
          <a:prstGeom prst="ellipse">
            <a:avLst/>
          </a:prstGeom>
          <a:solidFill>
            <a:srgbClr val="F0F0F5"/>
          </a:solidFill>
          <a:ln/>
          <a:effectLst>
            <a:outerShdw sx="100000" sy="100000" kx="0" ky="0" algn="bl" rotWithShape="0" blurRad="38100" dist="25400" dir="5400000">
              <a:srgbClr val="000000">
                <a:alpha val="10000"/>
              </a:srgbClr>
            </a:outerShdw>
          </a:effectLst>
        </p:spPr>
      </p:sp>
      <p:pic>
        <p:nvPicPr>
          <p:cNvPr id="36" name="Image 1" descr="preencoded.png">    </p:cNvPr>
          <p:cNvPicPr>
            <a:picLocks noChangeAspect="1"/>
          </p:cNvPicPr>
          <p:nvPr/>
        </p:nvPicPr>
        <p:blipFill>
          <a:blip r:embed="rId2"/>
          <a:srcRect l="-80" r="-80" t="0" b="0"/>
          <a:stretch/>
        </p:blipFill>
        <p:spPr>
          <a:xfrm>
            <a:off x="981151" y="5727802"/>
            <a:ext cx="286207" cy="228600"/>
          </a:xfrm>
          <a:prstGeom prst="rect">
            <a:avLst/>
          </a:prstGeom>
        </p:spPr>
      </p:pic>
      <p:sp>
        <p:nvSpPr>
          <p:cNvPr id="37" name="Shape 33"/>
          <p:cNvSpPr/>
          <p:nvPr/>
        </p:nvSpPr>
        <p:spPr>
          <a:xfrm>
            <a:off x="4865522" y="5124298"/>
            <a:ext cx="6877202" cy="1143000"/>
          </a:xfrm>
          <a:prstGeom prst="roundRect">
            <a:avLst>
              <a:gd name="adj" fmla="val 5333"/>
            </a:avLst>
          </a:prstGeom>
          <a:solidFill>
            <a:srgbClr val="1A1A2E">
              <a:alpha val="3000"/>
            </a:srgbClr>
          </a:solidFill>
          <a:ln/>
        </p:spPr>
      </p:sp>
      <p:sp>
        <p:nvSpPr>
          <p:cNvPr id="38" name="Text 34"/>
          <p:cNvSpPr txBox="1"/>
          <p:nvPr/>
        </p:nvSpPr>
        <p:spPr>
          <a:xfrm>
            <a:off x="5017313" y="5295290"/>
            <a:ext cx="666414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i="1" dirty="0">
                <a:solidFill>
                  <a:srgbClr val="6C757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World map with partner distribution: North America, Europe, Asia regions highlighted as major contributors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Visual Extract to PPTX Converter</cp:lastModifiedBy>
  <cp:revision>1</cp:revision>
  <dcterms:created xsi:type="dcterms:W3CDTF">2025-11-11T15:51:33Z</dcterms:created>
  <dcterms:modified xsi:type="dcterms:W3CDTF">2025-11-11T15:51:33Z</dcterms:modified>
</cp:coreProperties>
</file>